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2" r:id="rId3"/>
    <p:sldId id="263" r:id="rId4"/>
    <p:sldId id="264" r:id="rId5"/>
    <p:sldId id="257" r:id="rId6"/>
    <p:sldId id="258" r:id="rId7"/>
    <p:sldId id="267" r:id="rId8"/>
    <p:sldId id="265" r:id="rId9"/>
    <p:sldId id="259" r:id="rId10"/>
    <p:sldId id="260" r:id="rId11"/>
    <p:sldId id="268" r:id="rId12"/>
    <p:sldId id="261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E0933-64CD-46C7-846E-8476EFA32FD1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73284-11FC-4675-905F-BA08F04C3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18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73284-11FC-4675-905F-BA08F04C3B5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00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A070F0-FAF8-49D2-90AC-513EE23C0C5B}" type="datetimeFigureOut">
              <a:rPr lang="pt-BR" smtClean="0"/>
              <a:t>07/08/2017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8A7DE5D-AB19-4CF8-B29A-E2244E6D39F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A-hunBjrWw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Educação Musical </a:t>
            </a:r>
            <a:r>
              <a:rPr lang="pt-BR" dirty="0" err="1" smtClean="0"/>
              <a:t>Mendelssohn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4 – Lideres</a:t>
            </a:r>
          </a:p>
          <a:p>
            <a:r>
              <a:rPr lang="pt-BR" dirty="0" smtClean="0"/>
              <a:t>Performance Musical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1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                         </a:t>
            </a:r>
            <a:r>
              <a:rPr lang="pt-BR" b="1" dirty="0" smtClean="0">
                <a:solidFill>
                  <a:schemeClr val="accent6"/>
                </a:solidFill>
              </a:rPr>
              <a:t>Atitudes</a:t>
            </a:r>
            <a:r>
              <a:rPr lang="pt-BR" dirty="0">
                <a:solidFill>
                  <a:schemeClr val="accent6"/>
                </a:solidFill>
              </a:rPr>
              <a:t/>
            </a:r>
            <a:br>
              <a:rPr lang="pt-BR" dirty="0">
                <a:solidFill>
                  <a:schemeClr val="accent6"/>
                </a:solidFill>
              </a:rPr>
            </a:br>
            <a:endParaRPr lang="pt-BR" dirty="0">
              <a:solidFill>
                <a:schemeClr val="accent6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844824"/>
            <a:ext cx="3096344" cy="44012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2000" dirty="0"/>
              <a:t>Compõem-se, por sua vez, de elementos cognitivos, afetivos e </a:t>
            </a:r>
            <a:r>
              <a:rPr lang="pt-BR" sz="2000" dirty="0" smtClean="0"/>
              <a:t>comportamentais: Pré-disposição </a:t>
            </a:r>
            <a:r>
              <a:rPr lang="pt-BR" sz="2000" dirty="0"/>
              <a:t>para as ações direcionadas ao aprendizado, à preparação, e à própria </a:t>
            </a:r>
            <a:r>
              <a:rPr lang="pt-BR" sz="2000" i="1" dirty="0"/>
              <a:t>performance</a:t>
            </a:r>
            <a:r>
              <a:rPr lang="pt-BR" sz="2000" dirty="0"/>
              <a:t>;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Pré-disposição: </a:t>
            </a:r>
            <a:r>
              <a:rPr lang="pt-BR" sz="2000" dirty="0"/>
              <a:t>autoconfiança, autoestima, </a:t>
            </a:r>
            <a:r>
              <a:rPr lang="pt-BR" sz="2000" dirty="0" smtClean="0"/>
              <a:t>diversão</a:t>
            </a:r>
            <a:r>
              <a:rPr lang="pt-BR" sz="2000" dirty="0"/>
              <a:t>, tolerância, etc.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533" y="1715965"/>
            <a:ext cx="4572000" cy="453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9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0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                Comportamentos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720839"/>
            <a:ext cx="5112568" cy="44012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Quando um músico se apresenta em grandes grupos como uma orquestra sinfônica, banda de música ou bateria de escola de samba, torna-se necessário sincronizar sua performance com a performance de outros músicos em diversos aspectos, entre eles alturas (afinação), ritmo, intensidade, timbre e articulação. Todas estas ações acontecem em tempo real, ou seja, os músicos precisam responder em milésimos de segundo aos estímulos do grupo (músicos) e do contexto musical (acústica, amplificação).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56" y="1720840"/>
            <a:ext cx="2857500" cy="440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90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Demonstração </a:t>
            </a:r>
            <a:r>
              <a:rPr lang="pt-BR" dirty="0"/>
              <a:t>da metodologia</a:t>
            </a:r>
          </a:p>
        </p:txBody>
      </p:sp>
      <p:sp>
        <p:nvSpPr>
          <p:cNvPr id="3" name="Retângulo 2"/>
          <p:cNvSpPr/>
          <p:nvPr/>
        </p:nvSpPr>
        <p:spPr>
          <a:xfrm>
            <a:off x="539552" y="206084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Um tempo desejável de sessenta minutos seria necessário para a demonstração da metodologia, pois é esperado que houvesse duas apresentações, com instrumentistas e/ou cantores com níveis de desenvolvimento diferentes, para que vários aspectos possam emergir das apresentações e serem trabalhados. Uma vez que o trabalho com cada </a:t>
            </a:r>
            <a:r>
              <a:rPr lang="pt-BR" i="1" dirty="0"/>
              <a:t>performer </a:t>
            </a:r>
            <a:r>
              <a:rPr lang="pt-BR" dirty="0"/>
              <a:t>toma cerca de 25 minutos, e 10 minutos poderão ser usados ao final para perguntas, um tempo mínimo de 60 minutos seria desejável para uma demonstração satisfatória da metodologia.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00808"/>
            <a:ext cx="331236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66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Oficina </a:t>
            </a:r>
            <a:r>
              <a:rPr lang="pt-BR" dirty="0"/>
              <a:t>de </a:t>
            </a:r>
            <a:r>
              <a:rPr lang="pt-BR" i="1" dirty="0"/>
              <a:t>Performance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772816"/>
            <a:ext cx="4320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É necessário que a Oficina de </a:t>
            </a:r>
            <a:r>
              <a:rPr lang="pt-BR" sz="1600" i="1" dirty="0"/>
              <a:t>Performance </a:t>
            </a:r>
            <a:r>
              <a:rPr lang="pt-BR" sz="1600" dirty="0"/>
              <a:t>se desenvolva num auditório, ou numa sala grande onde possam ser definidos os locais para a audiência </a:t>
            </a:r>
            <a:r>
              <a:rPr lang="pt-BR" sz="1600" dirty="0" smtClean="0"/>
              <a:t>(plateia) </a:t>
            </a:r>
            <a:r>
              <a:rPr lang="pt-BR" sz="1600" dirty="0"/>
              <a:t>e para o </a:t>
            </a:r>
            <a:r>
              <a:rPr lang="pt-BR" sz="1600" i="1" dirty="0"/>
              <a:t>performer </a:t>
            </a:r>
            <a:r>
              <a:rPr lang="pt-BR" sz="1600" dirty="0"/>
              <a:t>(palco).</a:t>
            </a:r>
          </a:p>
          <a:p>
            <a:pPr algn="just"/>
            <a:r>
              <a:rPr lang="pt-BR" sz="1600" dirty="0"/>
              <a:t>É desejável que haja a possibilidades de visualização ou ilustração dos modelos e esquemas didáticos utilizados através de um computador com um projetor de mídia, ou um </a:t>
            </a:r>
            <a:r>
              <a:rPr lang="pt-BR" sz="1600" dirty="0" smtClean="0"/>
              <a:t>retroprojetor, </a:t>
            </a:r>
            <a:r>
              <a:rPr lang="pt-BR" sz="1600" dirty="0"/>
              <a:t>ou mesmo um quadro branco com pincéis coloridos.</a:t>
            </a:r>
          </a:p>
          <a:p>
            <a:pPr algn="just"/>
            <a:r>
              <a:rPr lang="pt-BR" sz="1600" dirty="0"/>
              <a:t>É desejável que o auditório ou sala para a demonstração tenha um piano, para possibilitar mais opções de apresentação. Caso não seja possível, as apresentações poderão ser feitas com instrumentistas solo.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628799"/>
            <a:ext cx="3384376" cy="417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34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Oficina </a:t>
            </a:r>
            <a:r>
              <a:rPr lang="pt-BR" dirty="0"/>
              <a:t>de </a:t>
            </a:r>
            <a:r>
              <a:rPr lang="pt-BR" i="1" dirty="0"/>
              <a:t>Performance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772816"/>
            <a:ext cx="4320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É desejável que se apresentem formações musicais não maiores do que duos, uma vez que as formações maiores diluem as expectativas e as tensões da </a:t>
            </a:r>
            <a:r>
              <a:rPr lang="pt-BR" sz="1600" i="1" dirty="0"/>
              <a:t>performance</a:t>
            </a:r>
            <a:r>
              <a:rPr lang="pt-BR" sz="1600" dirty="0"/>
              <a:t>, camuflando algum problema ou deficiência que algum deles poderia apresentar.</a:t>
            </a:r>
          </a:p>
          <a:p>
            <a:pPr algn="just"/>
            <a:endParaRPr lang="pt-BR" sz="1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628799"/>
            <a:ext cx="3384376" cy="417588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67544" y="3591437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As Oficinas de </a:t>
            </a:r>
            <a:r>
              <a:rPr lang="pt-BR" i="1" dirty="0"/>
              <a:t>Performance </a:t>
            </a:r>
            <a:r>
              <a:rPr lang="pt-BR" dirty="0"/>
              <a:t>são indicadas para estudantes </a:t>
            </a:r>
            <a:r>
              <a:rPr lang="pt-BR" i="1" dirty="0"/>
              <a:t>performers </a:t>
            </a:r>
            <a:r>
              <a:rPr lang="pt-BR" dirty="0"/>
              <a:t>de nível médio ou superior, e para educadores musicais e músico educadores (professores de instrumento e de canto, regentes de coro e orquestra) como forma de reciclagem de novos conhecimentos e novas abordagens educacionais para a música e </a:t>
            </a:r>
            <a:r>
              <a:rPr lang="pt-BR" i="1" dirty="0"/>
              <a:t>performance </a:t>
            </a:r>
            <a:r>
              <a:rPr lang="pt-BR" dirty="0"/>
              <a:t>musical.</a:t>
            </a:r>
          </a:p>
        </p:txBody>
      </p:sp>
    </p:spTree>
    <p:extLst>
      <p:ext uri="{BB962C8B-B14F-4D97-AF65-F5344CB8AC3E}">
        <p14:creationId xmlns:p14="http://schemas.microsoft.com/office/powerpoint/2010/main" val="1817362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Audição musical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899592" y="2136339"/>
            <a:ext cx="35283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Audição </a:t>
            </a:r>
            <a:r>
              <a:rPr lang="pt-BR" dirty="0"/>
              <a:t>é considerada como sendo a capacidade de reproduzir a música na mente [</a:t>
            </a:r>
            <a:r>
              <a:rPr lang="pt-BR" dirty="0" err="1"/>
              <a:t>Hiatt</a:t>
            </a:r>
            <a:r>
              <a:rPr lang="pt-BR" dirty="0"/>
              <a:t> e Cross, 2006; Fine, Berry e </a:t>
            </a:r>
            <a:r>
              <a:rPr lang="pt-BR" dirty="0" err="1"/>
              <a:t>Rosner</a:t>
            </a:r>
            <a:r>
              <a:rPr lang="pt-BR" dirty="0"/>
              <a:t>, 2006].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instrumentista quando se lança em uma leitura vai desenvolvendo as imagens mentais e obtendo o </a:t>
            </a:r>
            <a:r>
              <a:rPr lang="pt-BR" i="1" dirty="0"/>
              <a:t>feedback </a:t>
            </a:r>
            <a:r>
              <a:rPr lang="pt-BR" dirty="0"/>
              <a:t>à medida que executa a música. A partir desse </a:t>
            </a:r>
            <a:r>
              <a:rPr lang="pt-BR" i="1" dirty="0"/>
              <a:t>feedback </a:t>
            </a:r>
            <a:r>
              <a:rPr lang="pt-BR" dirty="0"/>
              <a:t>faz os devidos ajustes.   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1" y="1844824"/>
            <a:ext cx="338437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6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dirty="0" smtClean="0"/>
              <a:t>                    Apresentação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7839"/>
            <a:ext cx="8280920" cy="40318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Apresentações</a:t>
            </a:r>
            <a:r>
              <a:rPr lang="pt-BR" sz="1600" dirty="0"/>
              <a:t>, com instrumentistas e/ou cantores com níveis de desenvolvimento diferentes, para que vários aspectos possam emergir das apresentações e serem trabalhados. </a:t>
            </a:r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Uma </a:t>
            </a:r>
            <a:r>
              <a:rPr lang="pt-BR" sz="1600" dirty="0"/>
              <a:t>vez que o trabalho com cada </a:t>
            </a:r>
            <a:r>
              <a:rPr lang="pt-BR" sz="1600" i="1" dirty="0"/>
              <a:t>performer </a:t>
            </a:r>
            <a:r>
              <a:rPr lang="pt-BR" sz="1600" dirty="0"/>
              <a:t>toma cerca de 25 minutos, e 10 minutos poderão ser usados ao final para </a:t>
            </a:r>
            <a:r>
              <a:rPr lang="pt-BR" sz="1600" dirty="0" smtClean="0"/>
              <a:t>perguntas.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Um </a:t>
            </a:r>
            <a:r>
              <a:rPr lang="pt-BR" sz="1600" dirty="0"/>
              <a:t>tempo mínimo de 60 minutos seria desejável para uma demonstração satisfatória da metodologia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i="1" dirty="0" smtClean="0"/>
              <a:t>A performance </a:t>
            </a:r>
            <a:r>
              <a:rPr lang="pt-BR" sz="1600" dirty="0"/>
              <a:t>se desenvolva num auditório, ou numa sala grande onde possam ser definidos os locais para a audiência </a:t>
            </a:r>
            <a:r>
              <a:rPr lang="pt-BR" sz="1600" dirty="0" smtClean="0"/>
              <a:t>(plateia) </a:t>
            </a:r>
            <a:r>
              <a:rPr lang="pt-BR" sz="1600" dirty="0"/>
              <a:t>e para o </a:t>
            </a:r>
            <a:r>
              <a:rPr lang="pt-BR" sz="1600" i="1" dirty="0"/>
              <a:t>performer </a:t>
            </a:r>
            <a:r>
              <a:rPr lang="pt-BR" sz="1600" dirty="0"/>
              <a:t>(palco). </a:t>
            </a:r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É desejável que se apresentem formações musicais não maiores do que duos, uma vez que as formações maiores diluem as expectativas e as tensões da </a:t>
            </a:r>
            <a:r>
              <a:rPr lang="pt-BR" sz="1600" i="1" dirty="0"/>
              <a:t>performance</a:t>
            </a:r>
            <a:r>
              <a:rPr lang="pt-BR" sz="1600" dirty="0"/>
              <a:t>, camuflando algum problema ou deficiência que algum deles poderia apresentar.</a:t>
            </a:r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6665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  <a:solidFill>
            <a:srgbClr val="FFC000"/>
          </a:solidFill>
        </p:spPr>
        <p:txBody>
          <a:bodyPr/>
          <a:lstStyle/>
          <a:p>
            <a:r>
              <a:rPr lang="pt-BR" dirty="0" smtClean="0"/>
              <a:t>                         Objetivos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51520" y="1628800"/>
            <a:ext cx="8784976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Ensinar </a:t>
            </a:r>
            <a:r>
              <a:rPr lang="pt-BR" dirty="0"/>
              <a:t>como tocar e cantar de modo </a:t>
            </a:r>
            <a:r>
              <a:rPr lang="pt-BR" dirty="0" smtClean="0"/>
              <a:t>expressivo.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Aborda </a:t>
            </a:r>
            <a:r>
              <a:rPr lang="pt-BR" dirty="0"/>
              <a:t>as propriedades sonoras de uma </a:t>
            </a:r>
            <a:r>
              <a:rPr lang="pt-BR" i="1" dirty="0"/>
              <a:t>performance</a:t>
            </a:r>
            <a:r>
              <a:rPr lang="pt-BR" dirty="0"/>
              <a:t>, incluindo as variações de volume, de andamento e de </a:t>
            </a:r>
            <a:r>
              <a:rPr lang="pt-BR" dirty="0" smtClean="0"/>
              <a:t>fraseado.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Imagens mentais: relativas </a:t>
            </a:r>
            <a:r>
              <a:rPr lang="pt-BR" dirty="0"/>
              <a:t>a sentimentos (por exemplo, “cante como se estivesse furioso”), a descrições de movimentos (por exemplo, “cante como se estivesse esquiando nas montanhas”), de objetos e cenários (por exemplo, “cante redondo como uma bola”, “cante cor-de-rosa; vermelho não”), de cenários ou situações, de forma a construir um contexto no qual as canções podem fazer sentido para os estudantes em primeira instância, e para o público, se a estratégia for eficaz na produção de efeitos performáticos.</a:t>
            </a:r>
          </a:p>
          <a:p>
            <a:pPr algn="just"/>
            <a:r>
              <a:rPr lang="pt-BR" dirty="0"/>
              <a:t>	</a:t>
            </a:r>
          </a:p>
          <a:p>
            <a:pPr algn="just"/>
            <a:r>
              <a:rPr lang="pt-BR" dirty="0" smtClean="0"/>
              <a:t>Audição </a:t>
            </a:r>
            <a:r>
              <a:rPr lang="pt-BR" dirty="0"/>
              <a:t>é considerada como sendo a capacidade de reproduzir a música na </a:t>
            </a:r>
            <a:r>
              <a:rPr lang="pt-BR" dirty="0" smtClean="0"/>
              <a:t>mente.</a:t>
            </a:r>
            <a:endParaRPr lang="pt-BR" dirty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instrumentista quando se lança em uma leitura vai desenvolvendo as imagens mentais e obtendo o </a:t>
            </a:r>
            <a:r>
              <a:rPr lang="pt-BR" i="1" dirty="0"/>
              <a:t>feedback </a:t>
            </a:r>
            <a:r>
              <a:rPr lang="pt-BR" dirty="0"/>
              <a:t>à medida que executa a música. A partir desse </a:t>
            </a:r>
            <a:r>
              <a:rPr lang="pt-BR" i="1" dirty="0"/>
              <a:t>feedback </a:t>
            </a:r>
            <a:r>
              <a:rPr lang="pt-BR" dirty="0"/>
              <a:t>faz os devidos ajustes.</a:t>
            </a:r>
          </a:p>
          <a:p>
            <a:pPr algn="just"/>
            <a:r>
              <a:rPr lang="pt-BR" b="1" dirty="0"/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1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Performance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Performance musical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7704856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6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r>
              <a:rPr lang="pt-BR" sz="2000" dirty="0" smtClean="0">
                <a:latin typeface="+mn-lt"/>
              </a:rPr>
              <a:t>Processos </a:t>
            </a:r>
            <a:r>
              <a:rPr lang="pt-BR" sz="2000" dirty="0">
                <a:latin typeface="+mn-lt"/>
              </a:rPr>
              <a:t>envolvidos na preparação e na geração da performance</a:t>
            </a:r>
            <a:r>
              <a:rPr lang="pt-BR" sz="2800" dirty="0">
                <a:latin typeface="+mn-lt"/>
              </a:rPr>
              <a:t>.</a:t>
            </a:r>
            <a:br>
              <a:rPr lang="pt-BR" sz="2800" dirty="0">
                <a:latin typeface="+mn-lt"/>
              </a:rPr>
            </a:br>
            <a:endParaRPr lang="pt-BR" sz="2800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844824"/>
            <a:ext cx="8208912" cy="286232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2000" dirty="0"/>
              <a:t>1)- </a:t>
            </a:r>
            <a:r>
              <a:rPr lang="pt-BR" sz="2000" dirty="0" smtClean="0"/>
              <a:t>Música fácil e excelente execução;</a:t>
            </a:r>
          </a:p>
          <a:p>
            <a:r>
              <a:rPr lang="pt-BR" sz="2000" dirty="0" smtClean="0"/>
              <a:t>2)- Musica fácil e performance razoável;</a:t>
            </a:r>
          </a:p>
          <a:p>
            <a:endParaRPr lang="pt-BR" sz="2000" dirty="0" smtClean="0"/>
          </a:p>
          <a:p>
            <a:r>
              <a:rPr lang="pt-BR" sz="2000" dirty="0" smtClean="0"/>
              <a:t>3)- Música </a:t>
            </a:r>
            <a:r>
              <a:rPr lang="pt-BR" sz="2000" dirty="0"/>
              <a:t>de dificuldade moderada e excelente execução; </a:t>
            </a:r>
            <a:endParaRPr lang="pt-BR" sz="2000" dirty="0" smtClean="0"/>
          </a:p>
          <a:p>
            <a:r>
              <a:rPr lang="pt-BR" sz="2000" dirty="0" smtClean="0"/>
              <a:t>4)-  Música </a:t>
            </a:r>
            <a:r>
              <a:rPr lang="pt-BR" sz="2000" dirty="0"/>
              <a:t>de dificuldade moderada e performance </a:t>
            </a:r>
            <a:r>
              <a:rPr lang="pt-BR" sz="2000" dirty="0" smtClean="0"/>
              <a:t>razoável;</a:t>
            </a:r>
          </a:p>
          <a:p>
            <a:endParaRPr lang="pt-BR" sz="2000" dirty="0"/>
          </a:p>
          <a:p>
            <a:r>
              <a:rPr lang="pt-BR" sz="2000" dirty="0" smtClean="0"/>
              <a:t>5)- Música difícil e excelente execução; </a:t>
            </a:r>
          </a:p>
          <a:p>
            <a:r>
              <a:rPr lang="pt-BR" sz="2000" dirty="0" smtClean="0"/>
              <a:t>6)- Música difícil e performance razoável;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546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dirty="0" smtClean="0"/>
              <a:t>       Conhecimentos Musicais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17206" y="2132856"/>
            <a:ext cx="8208912" cy="424731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pt-BR" dirty="0" smtClean="0">
                <a:latin typeface="Arial Narrow" panose="020B0606020202030204" pitchFamily="34" charset="0"/>
              </a:rPr>
              <a:t>Formais </a:t>
            </a:r>
            <a:r>
              <a:rPr lang="pt-BR" dirty="0">
                <a:latin typeface="Arial Narrow" panose="020B0606020202030204" pitchFamily="34" charset="0"/>
              </a:rPr>
              <a:t>e </a:t>
            </a:r>
            <a:r>
              <a:rPr lang="pt-BR" dirty="0" smtClean="0">
                <a:latin typeface="Arial Narrow" panose="020B0606020202030204" pitchFamily="34" charset="0"/>
              </a:rPr>
              <a:t>informais (Como estou música); </a:t>
            </a:r>
          </a:p>
          <a:p>
            <a:endParaRPr lang="pt-BR" dirty="0" smtClean="0">
              <a:latin typeface="Arial Narrow" panose="020B0606020202030204" pitchFamily="34" charset="0"/>
            </a:endParaRPr>
          </a:p>
          <a:p>
            <a:r>
              <a:rPr lang="pt-BR" dirty="0" smtClean="0">
                <a:latin typeface="Arial Narrow" panose="020B0606020202030204" pitchFamily="34" charset="0"/>
              </a:rPr>
              <a:t>Históricos (História da música referente a peça);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Estéticos (como esta vestido ou seu comportamento);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Biográficos (sobre o autor da música que tocou);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Analíticos: (Melódica, rítmica e harmônica);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Interpretativos;  (Dinâmica da música);</a:t>
            </a:r>
          </a:p>
          <a:p>
            <a:endParaRPr lang="pt-BR" dirty="0" smtClean="0">
              <a:latin typeface="Arial Narrow" panose="020B0606020202030204" pitchFamily="34" charset="0"/>
            </a:endParaRPr>
          </a:p>
          <a:p>
            <a:r>
              <a:rPr lang="pt-BR" dirty="0" smtClean="0">
                <a:latin typeface="Arial Narrow" panose="020B0606020202030204" pitchFamily="34" charset="0"/>
              </a:rPr>
              <a:t>Técnico-instrumental </a:t>
            </a:r>
            <a:r>
              <a:rPr lang="pt-BR" dirty="0">
                <a:latin typeface="Arial Narrow" panose="020B0606020202030204" pitchFamily="34" charset="0"/>
              </a:rPr>
              <a:t>ou </a:t>
            </a:r>
            <a:r>
              <a:rPr lang="pt-BR" dirty="0" smtClean="0">
                <a:latin typeface="Arial Narrow" panose="020B0606020202030204" pitchFamily="34" charset="0"/>
              </a:rPr>
              <a:t>vocal; (Se tocou corretamente);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Habilidades </a:t>
            </a:r>
            <a:r>
              <a:rPr lang="pt-BR" dirty="0">
                <a:latin typeface="Arial Narrow" panose="020B0606020202030204" pitchFamily="34" charset="0"/>
              </a:rPr>
              <a:t>cognitivas, afetivas e </a:t>
            </a:r>
            <a:r>
              <a:rPr lang="pt-BR" dirty="0" smtClean="0">
                <a:latin typeface="Arial Narrow" panose="020B0606020202030204" pitchFamily="34" charset="0"/>
              </a:rPr>
              <a:t>comportamentais : (Se ficou calmo ou nervoso); </a:t>
            </a:r>
          </a:p>
        </p:txBody>
      </p:sp>
    </p:spTree>
    <p:extLst>
      <p:ext uri="{BB962C8B-B14F-4D97-AF65-F5344CB8AC3E}">
        <p14:creationId xmlns:p14="http://schemas.microsoft.com/office/powerpoint/2010/main" val="7776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632847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8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BR" dirty="0" smtClean="0">
                <a:latin typeface="Arial Narrow" panose="020B0606020202030204" pitchFamily="34" charset="0"/>
              </a:rPr>
              <a:t>                Campos </a:t>
            </a:r>
            <a:r>
              <a:rPr lang="pt-BR" dirty="0">
                <a:latin typeface="Arial Narrow" panose="020B0606020202030204" pitchFamily="34" charset="0"/>
              </a:rPr>
              <a:t>disciplinares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dirty="0" smtClean="0">
                <a:latin typeface="Arial Narrow" panose="020B0606020202030204" pitchFamily="34" charset="0"/>
              </a:rPr>
              <a:t>Psicológicos;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Sociológicos;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Históricos; 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Filosóficos;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Neurológicos; 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Médicos; 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Pedagógicos;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etc.. </a:t>
            </a:r>
            <a:endParaRPr lang="pt-BR" dirty="0">
              <a:latin typeface="Arial Narrow" panose="020B0606020202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62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35280" cy="990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                       Habilidades</a:t>
            </a:r>
            <a:br>
              <a:rPr lang="pt-BR" b="1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744128"/>
            <a:ext cx="5040560" cy="41857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Psicomotoras </a:t>
            </a:r>
            <a:r>
              <a:rPr lang="pt-BR" sz="1400" dirty="0" smtClean="0"/>
              <a:t>(técnica </a:t>
            </a:r>
            <a:r>
              <a:rPr lang="pt-BR" sz="1400" dirty="0"/>
              <a:t>instrumental ou vocal para a execução e interpretação musical); </a:t>
            </a:r>
          </a:p>
          <a:p>
            <a:pPr algn="just"/>
            <a:r>
              <a:rPr lang="pt-BR" sz="1400" dirty="0"/>
              <a:t>	</a:t>
            </a:r>
            <a:endParaRPr lang="pt-BR" sz="1400" dirty="0" smtClean="0"/>
          </a:p>
          <a:p>
            <a:pPr algn="just"/>
            <a:r>
              <a:rPr lang="pt-BR" sz="1400" dirty="0" smtClean="0"/>
              <a:t>Cognitivas </a:t>
            </a:r>
            <a:r>
              <a:rPr lang="pt-BR" sz="1400" dirty="0"/>
              <a:t>gerais (atenção, consciência, memória); </a:t>
            </a:r>
          </a:p>
          <a:p>
            <a:pPr algn="just"/>
            <a:r>
              <a:rPr lang="pt-BR" sz="1400" dirty="0"/>
              <a:t>	</a:t>
            </a:r>
            <a:endParaRPr lang="pt-BR" sz="1400" dirty="0" smtClean="0"/>
          </a:p>
          <a:p>
            <a:pPr algn="just"/>
            <a:r>
              <a:rPr lang="pt-BR" sz="1400" dirty="0" smtClean="0"/>
              <a:t>Inteligências (musical ).;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Cognitivo </a:t>
            </a:r>
            <a:r>
              <a:rPr lang="pt-BR" sz="1400" dirty="0"/>
              <a:t>musical (afinação, ritmo, discriminação de sons e acordes, “ouvido melódico”, “ouvido harmônico”, ouvido absoluto, </a:t>
            </a:r>
            <a:r>
              <a:rPr lang="pt-BR" sz="1400" dirty="0" smtClean="0"/>
              <a:t>podem </a:t>
            </a:r>
            <a:r>
              <a:rPr lang="pt-BR" sz="1400" dirty="0"/>
              <a:t>ser desenvolvidas através da leitura musical</a:t>
            </a:r>
            <a:r>
              <a:rPr lang="pt-BR" sz="1400" dirty="0" smtClean="0"/>
              <a:t>);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Afetivas </a:t>
            </a:r>
            <a:r>
              <a:rPr lang="pt-BR" sz="1400" dirty="0"/>
              <a:t>(motivação, equilíbrio, estabilidade, adequação, tolerância a frustrações, autoestima, autoconfiança, autoimagem, autoconceito, etc.). </a:t>
            </a:r>
            <a:endParaRPr lang="pt-BR" sz="1400" dirty="0" smtClean="0"/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Para </a:t>
            </a:r>
            <a:r>
              <a:rPr lang="pt-BR" sz="1400" dirty="0"/>
              <a:t>motivar, é preciso cultivar a autoestima individual, integrar a pessoa ao seu grupo de trabalho e fazê-la se sentir importante para o sucesso coletivo.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44128"/>
            <a:ext cx="2952328" cy="41677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875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245</TotalTime>
  <Words>726</Words>
  <Application>Microsoft Office PowerPoint</Application>
  <PresentationFormat>Apresentação na tela (4:3)</PresentationFormat>
  <Paragraphs>91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Brilho</vt:lpstr>
      <vt:lpstr>Educação Musical Mendelssohn</vt:lpstr>
      <vt:lpstr>                    Apresentação</vt:lpstr>
      <vt:lpstr>                         Objetivos</vt:lpstr>
      <vt:lpstr>         Performance Musical</vt:lpstr>
      <vt:lpstr>Processos envolvidos na preparação e na geração da performance. </vt:lpstr>
      <vt:lpstr>       Conhecimentos Musicais</vt:lpstr>
      <vt:lpstr>Apresentação do PowerPoint</vt:lpstr>
      <vt:lpstr>                Campos disciplinares</vt:lpstr>
      <vt:lpstr>                         Habilidades  </vt:lpstr>
      <vt:lpstr>                          Atitudes </vt:lpstr>
      <vt:lpstr>Apresentação do PowerPoint</vt:lpstr>
      <vt:lpstr>                 Comportamentos </vt:lpstr>
      <vt:lpstr>Demonstração da metodologia</vt:lpstr>
      <vt:lpstr>           Oficina de Performance</vt:lpstr>
      <vt:lpstr>           Oficina de Performance</vt:lpstr>
      <vt:lpstr>                Audição musical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Musical Mendelssohn</dc:title>
  <dc:creator>elizeu</dc:creator>
  <cp:lastModifiedBy>WM-Tech</cp:lastModifiedBy>
  <cp:revision>26</cp:revision>
  <dcterms:created xsi:type="dcterms:W3CDTF">2017-03-08T12:35:56Z</dcterms:created>
  <dcterms:modified xsi:type="dcterms:W3CDTF">2017-08-07T19:05:32Z</dcterms:modified>
</cp:coreProperties>
</file>