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85"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A72F4-08D6-4E0C-8A1A-B5E585E5DB45}" type="datetimeFigureOut">
              <a:rPr lang="pt-BR" smtClean="0"/>
              <a:pPr/>
              <a:t>09/09/2012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894E4-89EE-49D0-8DD3-C46C67924FB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smtClean="0"/>
              <a:t>Clique para editar o estilo do título mestre</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smtClean="0"/>
              <a:t>Clique para editar o estilo do subtítulo mestre</a:t>
            </a:r>
            <a:endParaRPr kumimoji="0" lang="en-US"/>
          </a:p>
        </p:txBody>
      </p:sp>
      <p:sp>
        <p:nvSpPr>
          <p:cNvPr id="4" name="Espaço Reservado para Data 3"/>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41629DC-27C0-412C-B379-E3393EE5A19E}" type="slidenum">
              <a:rPr lang="pt-BR" smtClean="0"/>
              <a:pPr/>
              <a:t>‹nº›</a:t>
            </a:fld>
            <a:endParaRPr lang="pt-BR"/>
          </a:p>
        </p:txBody>
      </p:sp>
      <p:sp>
        <p:nvSpPr>
          <p:cNvPr id="10" name="Retâ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â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Vertical 1"/>
          <p:cNvSpPr>
            <a:spLocks noGrp="1"/>
          </p:cNvSpPr>
          <p:nvPr>
            <p:ph type="title" orient="vert"/>
          </p:nvPr>
        </p:nvSpPr>
        <p:spPr>
          <a:xfrm>
            <a:off x="6781800" y="274640"/>
            <a:ext cx="19050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11"/>
          </p:nvPr>
        </p:nvSpPr>
        <p:spPr>
          <a:xfrm>
            <a:off x="2640597" y="6377459"/>
            <a:ext cx="3836404" cy="365125"/>
          </a:xfrm>
        </p:spPr>
        <p:txBody>
          <a:bodyPr/>
          <a:lstStyle/>
          <a:p>
            <a:endParaRPr lang="pt-BR"/>
          </a:p>
        </p:txBody>
      </p:sp>
      <p:sp>
        <p:nvSpPr>
          <p:cNvPr id="6" name="Espaço Reservado para Número de Slide 5"/>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â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41629DC-27C0-412C-B379-E3393EE5A19E}"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6" name="Espaço Reservado para Conteú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41629DC-27C0-412C-B379-E3393EE5A19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0AD5C4E3-D895-4027-9EAE-88FE1005E495}" type="datetimeFigureOut">
              <a:rPr lang="pt-BR" smtClean="0"/>
              <a:pPr/>
              <a:t>09/09/2012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41629DC-27C0-412C-B379-E3393EE5A19E}" type="slidenum">
              <a:rPr lang="pt-BR" smtClean="0"/>
              <a:pPr/>
              <a:t>‹nº›</a:t>
            </a:fld>
            <a:endParaRPr lang="pt-BR"/>
          </a:p>
        </p:txBody>
      </p:sp>
      <p:sp>
        <p:nvSpPr>
          <p:cNvPr id="12" name="Retâ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164592" y="1170432"/>
            <a:ext cx="2523744" cy="201168"/>
          </a:xfrm>
        </p:spPr>
        <p:txBody>
          <a:bodyPr/>
          <a:lstStyle/>
          <a:p>
            <a:fld id="{0AD5C4E3-D895-4027-9EAE-88FE1005E495}" type="datetimeFigureOut">
              <a:rPr lang="pt-BR" smtClean="0"/>
              <a:pPr/>
              <a:t>09/09/2012</a:t>
            </a:fld>
            <a:endParaRPr lang="pt-BR"/>
          </a:p>
        </p:txBody>
      </p:sp>
      <p:sp>
        <p:nvSpPr>
          <p:cNvPr id="11" name="Retâ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ço Reservado para Rodapé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t-BR"/>
          </a:p>
        </p:txBody>
      </p:sp>
      <p:sp>
        <p:nvSpPr>
          <p:cNvPr id="7" name="Espaço Reservado para Número de Slide 6"/>
          <p:cNvSpPr>
            <a:spLocks noGrp="1"/>
          </p:cNvSpPr>
          <p:nvPr>
            <p:ph type="sldNum" sz="quarter" idx="12"/>
          </p:nvPr>
        </p:nvSpPr>
        <p:spPr>
          <a:xfrm>
            <a:off x="8339328" y="1170432"/>
            <a:ext cx="733864" cy="201168"/>
          </a:xfrm>
        </p:spPr>
        <p:txBody>
          <a:bodyPr/>
          <a:lstStyle/>
          <a:p>
            <a:fld id="{641629DC-27C0-412C-B379-E3393EE5A19E}"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â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â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ço Reservado para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Espaço Reservado para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AD5C4E3-D895-4027-9EAE-88FE1005E495}" type="datetimeFigureOut">
              <a:rPr lang="pt-BR" smtClean="0"/>
              <a:pPr/>
              <a:t>09/09/2012</a:t>
            </a:fld>
            <a:endParaRPr lang="pt-BR"/>
          </a:p>
        </p:txBody>
      </p:sp>
      <p:sp>
        <p:nvSpPr>
          <p:cNvPr id="5" name="Espaço Reservado para Rodapé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t-BR"/>
          </a:p>
        </p:txBody>
      </p:sp>
      <p:sp>
        <p:nvSpPr>
          <p:cNvPr id="6" name="Espaço Reservado para Número de Slid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1629DC-27C0-412C-B379-E3393EE5A19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clem.ufba.br/bordini/cons/modos/modos.htm%20%20consultado%20em%2005/02/2012" TargetMode="External"/><Relationship Id="rId3" Type="http://schemas.openxmlformats.org/officeDocument/2006/relationships/hyperlink" Target="http://paideiamusical.blogspot.com/2008/09/histria-da-msica-ocidental-captulo-1_06.html" TargetMode="External"/><Relationship Id="rId7" Type="http://schemas.openxmlformats.org/officeDocument/2006/relationships/hyperlink" Target="http://cirovisconti.wordpress.com/2010/06/26/modos-eclesiasticos/" TargetMode="External"/><Relationship Id="rId2" Type="http://schemas.openxmlformats.org/officeDocument/2006/relationships/hyperlink" Target="http://www.pliniocorreadeoliveira.info/Sao_Gregorio_Magno.htm" TargetMode="External"/><Relationship Id="rId1" Type="http://schemas.openxmlformats.org/officeDocument/2006/relationships/slideLayout" Target="../slideLayouts/slideLayout2.xml"/><Relationship Id="rId6" Type="http://schemas.openxmlformats.org/officeDocument/2006/relationships/hyperlink" Target="http://pepsic.bvsalud.org/scielo.php?pid=S0101-31062009000100010&amp;script=sci_arttext" TargetMode="External"/><Relationship Id="rId5" Type="http://schemas.openxmlformats.org/officeDocument/2006/relationships/hyperlink" Target="http://artetropia.blogspot.com/2010/04/musica-medieval-e-criacao-das-notas.html%20acesso%20em%2003/02/2012" TargetMode="External"/><Relationship Id="rId4" Type="http://schemas.openxmlformats.org/officeDocument/2006/relationships/hyperlink" Target="http://musicaeducacaomusical.blogspot.com/2011_05_01_archive.html%20-%20consultado%20em%2003/02/2012" TargetMode="External"/><Relationship Id="rId9" Type="http://schemas.openxmlformats.org/officeDocument/2006/relationships/hyperlink" Target="http://pt.scribd.com/doc/6740313/Canto-Gregoriano%20%20consultado%20em%2002/02/20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hyperlink" Target="http://pt.scribd.com/doc/6740313/Canto-Gregoriano%20consultado%20em%2002/02/20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descr="musical.jpeg"/>
          <p:cNvPicPr>
            <a:picLocks noChangeAspect="1"/>
          </p:cNvPicPr>
          <p:nvPr/>
        </p:nvPicPr>
        <p:blipFill>
          <a:blip r:embed="rId3" cstate="print"/>
          <a:stretch>
            <a:fillRect/>
          </a:stretch>
        </p:blipFill>
        <p:spPr>
          <a:xfrm>
            <a:off x="0" y="0"/>
            <a:ext cx="9144000" cy="6858000"/>
          </a:xfrm>
          <a:prstGeom prst="rect">
            <a:avLst/>
          </a:prstGeom>
        </p:spPr>
      </p:pic>
      <p:pic>
        <p:nvPicPr>
          <p:cNvPr id="5" name="Musical Mendelssohn">
            <a:hlinkClick r:id="" action="ppaction://media"/>
          </p:cNvPr>
          <p:cNvPicPr>
            <a:picLocks noRot="1" noChangeAspect="1"/>
          </p:cNvPicPr>
          <p:nvPr>
            <a:wavAudioFile r:embed="rId1" name="Musical Mendelssohn"/>
          </p:nvPr>
        </p:nvPicPr>
        <p:blipFill>
          <a:blip r:embed="rId4" cstate="print"/>
          <a:stretch>
            <a:fillRect/>
          </a:stretch>
        </p:blipFill>
        <p:spPr>
          <a:xfrm>
            <a:off x="8172400" y="764704"/>
            <a:ext cx="592832" cy="792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Hucbald</a:t>
            </a:r>
            <a:r>
              <a:rPr lang="pt-BR" dirty="0" smtClean="0"/>
              <a:t> </a:t>
            </a:r>
            <a:r>
              <a:rPr lang="pt-BR" dirty="0" smtClean="0"/>
              <a:t>(</a:t>
            </a:r>
            <a:r>
              <a:rPr lang="pt-BR" dirty="0" smtClean="0"/>
              <a:t>840-930)</a:t>
            </a:r>
            <a:endParaRPr lang="pt-BR" dirty="0"/>
          </a:p>
        </p:txBody>
      </p:sp>
      <p:sp>
        <p:nvSpPr>
          <p:cNvPr id="3" name="Espaço Reservado para Conteúdo 2"/>
          <p:cNvSpPr>
            <a:spLocks noGrp="1"/>
          </p:cNvSpPr>
          <p:nvPr>
            <p:ph idx="1"/>
          </p:nvPr>
        </p:nvSpPr>
        <p:spPr/>
        <p:txBody>
          <a:bodyPr/>
          <a:lstStyle/>
          <a:p>
            <a:r>
              <a:rPr lang="pt-BR" dirty="0" smtClean="0"/>
              <a:t>“... com o passar dos séculos, por exemplo com </a:t>
            </a:r>
            <a:r>
              <a:rPr lang="pt-BR" dirty="0" err="1" smtClean="0"/>
              <a:t>Hucbald</a:t>
            </a:r>
            <a:r>
              <a:rPr lang="pt-BR" dirty="0" smtClean="0"/>
              <a:t> (840-930 - monge do mosteiro de Santo Amando). Este, resolveu denominar os sons </a:t>
            </a:r>
            <a:r>
              <a:rPr lang="pt-BR" dirty="0" err="1" smtClean="0"/>
              <a:t>pitagóricos</a:t>
            </a:r>
            <a:r>
              <a:rPr lang="pt-BR" dirty="0" smtClean="0"/>
              <a:t> (simplificando, são as teclas brancas do piano) da mesma forma que faziam os gregos, mas obviamente, usando o alfabeto ocidental: </a:t>
            </a:r>
          </a:p>
          <a:p>
            <a:r>
              <a:rPr lang="pt-BR" dirty="0" smtClean="0"/>
              <a:t>A (lá) B (si) C (dó) D (ré) E (mi) F (fá) G (sol) </a:t>
            </a:r>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Hermann - século </a:t>
            </a:r>
            <a:r>
              <a:rPr lang="pt-BR" dirty="0" smtClean="0"/>
              <a:t>XI</a:t>
            </a:r>
            <a:endParaRPr lang="pt-BR" dirty="0"/>
          </a:p>
        </p:txBody>
      </p:sp>
      <p:sp>
        <p:nvSpPr>
          <p:cNvPr id="3" name="Espaço Reservado para Conteúdo 2"/>
          <p:cNvSpPr>
            <a:spLocks noGrp="1"/>
          </p:cNvSpPr>
          <p:nvPr>
            <p:ph idx="1"/>
          </p:nvPr>
        </p:nvSpPr>
        <p:spPr/>
        <p:txBody>
          <a:bodyPr/>
          <a:lstStyle/>
          <a:p>
            <a:r>
              <a:rPr lang="pt-BR" dirty="0" smtClean="0"/>
              <a:t>Hermann elaborou, no século XI, um sistema de notação que indicava o intervalo exato que ia de um som a outro. Neste mesmo século surgiu a revolução mais significativa de representação da altura relativa dos sons com Guido d’</a:t>
            </a:r>
            <a:r>
              <a:rPr lang="pt-BR" dirty="0" err="1" smtClean="0"/>
              <a:t>Arezzo</a:t>
            </a:r>
            <a:r>
              <a:rPr lang="pt-BR" dirty="0" smtClean="0"/>
              <a:t>.</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Guido </a:t>
            </a:r>
            <a:r>
              <a:rPr lang="pt-BR" dirty="0" smtClean="0"/>
              <a:t>d’</a:t>
            </a:r>
            <a:r>
              <a:rPr lang="pt-BR" dirty="0" err="1" smtClean="0"/>
              <a:t>Arezzo</a:t>
            </a:r>
            <a:r>
              <a:rPr lang="pt-BR" dirty="0" smtClean="0"/>
              <a:t> (995-1050)</a:t>
            </a:r>
            <a:endParaRPr lang="pt-BR" dirty="0"/>
          </a:p>
        </p:txBody>
      </p:sp>
      <p:sp>
        <p:nvSpPr>
          <p:cNvPr id="3" name="Espaço Reservado para Conteúdo 2"/>
          <p:cNvSpPr>
            <a:spLocks noGrp="1"/>
          </p:cNvSpPr>
          <p:nvPr>
            <p:ph idx="1"/>
          </p:nvPr>
        </p:nvSpPr>
        <p:spPr/>
        <p:txBody>
          <a:bodyPr>
            <a:normAutofit fontScale="32500" lnSpcReduction="20000"/>
          </a:bodyPr>
          <a:lstStyle/>
          <a:p>
            <a:r>
              <a:rPr lang="pt-BR" sz="3400" b="1" dirty="0" smtClean="0"/>
              <a:t>Guido d’</a:t>
            </a:r>
            <a:r>
              <a:rPr lang="pt-BR" sz="3400" b="1" dirty="0" err="1" smtClean="0"/>
              <a:t>Arezzo</a:t>
            </a:r>
            <a:r>
              <a:rPr lang="pt-BR" sz="3400" b="1" dirty="0" smtClean="0"/>
              <a:t> (995-1050) era um monge italiano regente do coral de </a:t>
            </a:r>
            <a:r>
              <a:rPr lang="pt-BR" sz="3400" b="1" dirty="0" err="1" smtClean="0"/>
              <a:t>Arezzo</a:t>
            </a:r>
            <a:r>
              <a:rPr lang="pt-BR" sz="3400" b="1" dirty="0" smtClean="0"/>
              <a:t> (Toscana). Ele descrevia uma pauta já com quatro linhas, indicando </a:t>
            </a:r>
            <a:r>
              <a:rPr lang="pt-BR" sz="3400" b="1" dirty="0" smtClean="0">
                <a:latin typeface="Arial" pitchFamily="34" charset="0"/>
                <a:cs typeface="Arial" pitchFamily="34" charset="0"/>
              </a:rPr>
              <a:t>as letras às quais se faziam corresponder fá e dó e, por vezes, sol - f, c e g - letras que deram origem às nossas claves. </a:t>
            </a:r>
          </a:p>
          <a:p>
            <a:r>
              <a:rPr lang="pt-BR" sz="3400" b="1" dirty="0" smtClean="0">
                <a:latin typeface="Arial" pitchFamily="34" charset="0"/>
                <a:cs typeface="Arial" pitchFamily="34" charset="0"/>
              </a:rPr>
              <a:t>Em seu Tratado, </a:t>
            </a:r>
            <a:r>
              <a:rPr lang="pt-BR" sz="3400" b="1" dirty="0" err="1" smtClean="0">
                <a:latin typeface="Arial" pitchFamily="34" charset="0"/>
                <a:cs typeface="Arial" pitchFamily="34" charset="0"/>
              </a:rPr>
              <a:t>Micrologus</a:t>
            </a:r>
            <a:r>
              <a:rPr lang="pt-BR" sz="3400" b="1" dirty="0" smtClean="0">
                <a:latin typeface="Arial" pitchFamily="34" charset="0"/>
                <a:cs typeface="Arial" pitchFamily="34" charset="0"/>
              </a:rPr>
              <a:t>, Guido atribuiu a Boécio a exposição dos quocientes numéricos dos intervalos. Elaborou um monocórdio e o dividiu à maneira de Boécio. O monocórdio compunha-se de uma corda esticada entre dois cavaletes fixos em ambos os extremos de uma comprida caixa de ressonância de madeira, com um cavalete móvel para fazer variar o comprimento da corda que emitia o som. Guido, porém, expôs um método mais fácil de aprender, que deu origem à mesma escala diatônica, afinada de forma a produzir quartas, quintas e oitavas puras. Guido afastou-se da teoria grega pelo fato de construir uma escala que não se baseava no </a:t>
            </a:r>
            <a:r>
              <a:rPr lang="pt-BR" sz="3400" b="1" dirty="0" err="1" smtClean="0">
                <a:latin typeface="Arial" pitchFamily="34" charset="0"/>
                <a:cs typeface="Arial" pitchFamily="34" charset="0"/>
              </a:rPr>
              <a:t>tetracorde</a:t>
            </a:r>
            <a:r>
              <a:rPr lang="pt-BR" sz="3400" b="1" dirty="0" smtClean="0">
                <a:latin typeface="Arial" pitchFamily="34" charset="0"/>
                <a:cs typeface="Arial" pitchFamily="34" charset="0"/>
              </a:rPr>
              <a:t> e de propor uma série de modos que não têm nenhuma relação com os </a:t>
            </a:r>
            <a:r>
              <a:rPr lang="pt-BR" sz="3400" b="1" dirty="0" err="1" smtClean="0">
                <a:latin typeface="Arial" pitchFamily="34" charset="0"/>
                <a:cs typeface="Arial" pitchFamily="34" charset="0"/>
              </a:rPr>
              <a:t>tonoi</a:t>
            </a:r>
            <a:r>
              <a:rPr lang="pt-BR" sz="3400" b="1" dirty="0" smtClean="0">
                <a:latin typeface="Arial" pitchFamily="34" charset="0"/>
                <a:cs typeface="Arial" pitchFamily="34" charset="0"/>
              </a:rPr>
              <a:t> ou </a:t>
            </a:r>
            <a:r>
              <a:rPr lang="pt-BR" sz="3400" b="1" dirty="0" err="1" smtClean="0">
                <a:latin typeface="Arial" pitchFamily="34" charset="0"/>
                <a:cs typeface="Arial" pitchFamily="34" charset="0"/>
              </a:rPr>
              <a:t>harmoniai</a:t>
            </a:r>
            <a:r>
              <a:rPr lang="pt-BR" sz="3400" b="1" dirty="0" smtClean="0">
                <a:latin typeface="Arial" pitchFamily="34" charset="0"/>
                <a:cs typeface="Arial" pitchFamily="34" charset="0"/>
              </a:rPr>
              <a:t> dos antigos. Por esses modos podem-se compor melodias e combinar duas ou mais vozes cantando simultaneamente. Ele encontrou em parte o modelo dessa </a:t>
            </a:r>
            <a:r>
              <a:rPr lang="pt-BR" sz="3400" b="1" dirty="0" err="1" smtClean="0">
                <a:latin typeface="Arial" pitchFamily="34" charset="0"/>
                <a:cs typeface="Arial" pitchFamily="34" charset="0"/>
              </a:rPr>
              <a:t>diafonia</a:t>
            </a:r>
            <a:r>
              <a:rPr lang="pt-BR" sz="3400" b="1" dirty="0" smtClean="0">
                <a:latin typeface="Arial" pitchFamily="34" charset="0"/>
                <a:cs typeface="Arial" pitchFamily="34" charset="0"/>
              </a:rPr>
              <a:t> ou </a:t>
            </a:r>
            <a:r>
              <a:rPr lang="pt-BR" sz="3400" b="1" dirty="0" err="1" smtClean="0">
                <a:latin typeface="Arial" pitchFamily="34" charset="0"/>
                <a:cs typeface="Arial" pitchFamily="34" charset="0"/>
              </a:rPr>
              <a:t>organum</a:t>
            </a:r>
            <a:r>
              <a:rPr lang="pt-BR" sz="3400" b="1" dirty="0" smtClean="0">
                <a:latin typeface="Arial" pitchFamily="34" charset="0"/>
                <a:cs typeface="Arial" pitchFamily="34" charset="0"/>
              </a:rPr>
              <a:t> num tratado anônimo do século lX, conhecido por Musica </a:t>
            </a:r>
            <a:r>
              <a:rPr lang="pt-BR" sz="3400" b="1" dirty="0" err="1" smtClean="0">
                <a:latin typeface="Arial" pitchFamily="34" charset="0"/>
                <a:cs typeface="Arial" pitchFamily="34" charset="0"/>
              </a:rPr>
              <a:t>enchiriadis</a:t>
            </a:r>
            <a:r>
              <a:rPr lang="pt-BR" sz="3400" b="1" dirty="0" smtClean="0">
                <a:latin typeface="Arial" pitchFamily="34" charset="0"/>
                <a:cs typeface="Arial" pitchFamily="34" charset="0"/>
              </a:rPr>
              <a:t>. </a:t>
            </a:r>
          </a:p>
          <a:p>
            <a:r>
              <a:rPr lang="pt-BR" sz="3400" b="1" dirty="0" smtClean="0">
                <a:latin typeface="Arial" pitchFamily="34" charset="0"/>
                <a:cs typeface="Arial" pitchFamily="34" charset="0"/>
              </a:rPr>
              <a:t>Para memorização da seqüência de tons e semitons das escalas que começam em sol e dó, Guido d’</a:t>
            </a:r>
            <a:r>
              <a:rPr lang="pt-BR" sz="3400" b="1" dirty="0" err="1" smtClean="0">
                <a:latin typeface="Arial" pitchFamily="34" charset="0"/>
                <a:cs typeface="Arial" pitchFamily="34" charset="0"/>
              </a:rPr>
              <a:t>Arezzo</a:t>
            </a:r>
            <a:r>
              <a:rPr lang="pt-BR" sz="3400" b="1" dirty="0" smtClean="0">
                <a:latin typeface="Arial" pitchFamily="34" charset="0"/>
                <a:cs typeface="Arial" pitchFamily="34" charset="0"/>
              </a:rPr>
              <a:t> musicou o texto de uma oração a São João, de modo que cada uma das frases do hino começava com uma das notas da seqüência, por ordem ascendente. As sílabas iniciais destas seis frases passaram a ser os </a:t>
            </a:r>
          </a:p>
          <a:p>
            <a:r>
              <a:rPr lang="pt-BR" sz="3400" b="1" dirty="0" smtClean="0">
                <a:latin typeface="Arial" pitchFamily="34" charset="0"/>
                <a:cs typeface="Arial" pitchFamily="34" charset="0"/>
              </a:rPr>
              <a:t>nomes das notas: ut, re, mi, fá, sol, lá. </a:t>
            </a:r>
          </a:p>
          <a:p>
            <a:r>
              <a:rPr lang="pt-BR" sz="3400" b="1" dirty="0" smtClean="0">
                <a:latin typeface="Arial" pitchFamily="34" charset="0"/>
                <a:cs typeface="Arial" pitchFamily="34" charset="0"/>
              </a:rPr>
              <a:t>Tradução: </a:t>
            </a:r>
            <a:r>
              <a:rPr lang="pt-BR" sz="3400" b="1" i="1" dirty="0" smtClean="0">
                <a:latin typeface="Arial" pitchFamily="34" charset="0"/>
                <a:cs typeface="Arial" pitchFamily="34" charset="0"/>
              </a:rPr>
              <a:t>“Para que nós, teus servos, possamos elogiar claramente o milagre e a força dos teus atos, absolve nossos lábios impuros, ó São João”. </a:t>
            </a:r>
            <a:endParaRPr lang="pt-BR" sz="3400" b="1" dirty="0" smtClean="0">
              <a:latin typeface="Arial" pitchFamily="34" charset="0"/>
              <a:cs typeface="Arial" pitchFamily="34" charset="0"/>
            </a:endParaRPr>
          </a:p>
          <a:p>
            <a:r>
              <a:rPr lang="pt-BR" sz="3400" b="1" dirty="0" smtClean="0">
                <a:latin typeface="Arial" pitchFamily="34" charset="0"/>
                <a:cs typeface="Arial" pitchFamily="34" charset="0"/>
              </a:rPr>
              <a:t>Estas escalas de seis notas (</a:t>
            </a:r>
            <a:r>
              <a:rPr lang="pt-BR" sz="3400" b="1" dirty="0" err="1" smtClean="0">
                <a:latin typeface="Arial" pitchFamily="34" charset="0"/>
                <a:cs typeface="Arial" pitchFamily="34" charset="0"/>
              </a:rPr>
              <a:t>solmizaçâo</a:t>
            </a:r>
            <a:r>
              <a:rPr lang="pt-BR" sz="3400" b="1" dirty="0" smtClean="0">
                <a:latin typeface="Arial" pitchFamily="34" charset="0"/>
                <a:cs typeface="Arial" pitchFamily="34" charset="0"/>
              </a:rPr>
              <a:t>), tinham a vantagem de incluir apenas um semitom e, mais tarde, deram origem ao sistema de </a:t>
            </a:r>
            <a:r>
              <a:rPr lang="pt-BR" sz="3400" b="1" dirty="0" err="1" smtClean="0">
                <a:latin typeface="Arial" pitchFamily="34" charset="0"/>
                <a:cs typeface="Arial" pitchFamily="34" charset="0"/>
              </a:rPr>
              <a:t>hexacordes</a:t>
            </a:r>
            <a:r>
              <a:rPr lang="pt-BR" sz="3400" b="1" dirty="0" smtClean="0">
                <a:latin typeface="Arial" pitchFamily="34" charset="0"/>
                <a:cs typeface="Arial" pitchFamily="34" charset="0"/>
              </a:rPr>
              <a:t>. 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ou seqüência de seis notas de ut a lá, podia encontrar-se em diversos pontos da escala; começando em dó, em sol, ou em fá (com si bemol). 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em sol usava o si natural, designado por um ‘b’ quadrado (b </a:t>
            </a:r>
            <a:r>
              <a:rPr lang="pt-BR" sz="3400" b="1" dirty="0" err="1" smtClean="0">
                <a:latin typeface="Arial" pitchFamily="34" charset="0"/>
                <a:cs typeface="Arial" pitchFamily="34" charset="0"/>
              </a:rPr>
              <a:t>quadrum</a:t>
            </a:r>
            <a:r>
              <a:rPr lang="pt-BR" sz="3400" b="1" dirty="0" smtClean="0">
                <a:latin typeface="Arial" pitchFamily="34" charset="0"/>
                <a:cs typeface="Arial" pitchFamily="34" charset="0"/>
              </a:rPr>
              <a:t>), 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de fá usava o si bemol, designado por um ‘b’ redondo (b </a:t>
            </a:r>
            <a:r>
              <a:rPr lang="pt-BR" sz="3400" b="1" dirty="0" err="1" smtClean="0">
                <a:latin typeface="Arial" pitchFamily="34" charset="0"/>
                <a:cs typeface="Arial" pitchFamily="34" charset="0"/>
              </a:rPr>
              <a:t>rotundum</a:t>
            </a:r>
            <a:r>
              <a:rPr lang="pt-BR" sz="3400" b="1" dirty="0" smtClean="0">
                <a:latin typeface="Arial" pitchFamily="34" charset="0"/>
                <a:cs typeface="Arial" pitchFamily="34" charset="0"/>
              </a:rPr>
              <a:t>). Embora estes sinais fossem os modelos do bequadro, sustenido e bemol, a sua finalidade original não era a mesma de hoje: serviam para indicar as sílabas mi e fá. Como a forma quadrada do si era chamada “dura” e a forma redonda era chamada “mole”, os </a:t>
            </a:r>
            <a:r>
              <a:rPr lang="pt-BR" sz="3400" b="1" dirty="0" err="1" smtClean="0">
                <a:latin typeface="Arial" pitchFamily="34" charset="0"/>
                <a:cs typeface="Arial" pitchFamily="34" charset="0"/>
              </a:rPr>
              <a:t>hexacordes</a:t>
            </a:r>
            <a:r>
              <a:rPr lang="pt-BR" sz="3400" b="1" dirty="0" smtClean="0">
                <a:latin typeface="Arial" pitchFamily="34" charset="0"/>
                <a:cs typeface="Arial" pitchFamily="34" charset="0"/>
              </a:rPr>
              <a:t> de sol e fá eram chamados, respectivamente,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‘duro e ‘mole’; o de dó era chamado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‘natural’. </a:t>
            </a:r>
          </a:p>
          <a:p>
            <a:r>
              <a:rPr lang="pt-BR" sz="3400" b="1" dirty="0" smtClean="0">
                <a:latin typeface="Arial" pitchFamily="34" charset="0"/>
                <a:cs typeface="Arial" pitchFamily="34" charset="0"/>
              </a:rPr>
              <a:t>Mais tarde com o acréscimo de um sétimo som à escala fundamental,firmou-se a sílaba si, por serem as iniciais das palavras </a:t>
            </a:r>
            <a:r>
              <a:rPr lang="pt-BR" sz="3400" b="1" dirty="0" err="1" smtClean="0">
                <a:latin typeface="Arial" pitchFamily="34" charset="0"/>
                <a:cs typeface="Arial" pitchFamily="34" charset="0"/>
              </a:rPr>
              <a:t>Sancte</a:t>
            </a:r>
            <a:r>
              <a:rPr lang="pt-BR" sz="3400" b="1" dirty="0" smtClean="0">
                <a:latin typeface="Arial" pitchFamily="34" charset="0"/>
                <a:cs typeface="Arial" pitchFamily="34" charset="0"/>
              </a:rPr>
              <a:t> </a:t>
            </a:r>
            <a:r>
              <a:rPr lang="pt-BR" sz="3400" b="1" dirty="0" err="1" smtClean="0">
                <a:latin typeface="Arial" pitchFamily="34" charset="0"/>
                <a:cs typeface="Arial" pitchFamily="34" charset="0"/>
              </a:rPr>
              <a:t>Johanes</a:t>
            </a:r>
            <a:r>
              <a:rPr lang="pt-BR" sz="3400" b="1" dirty="0" smtClean="0">
                <a:latin typeface="Arial" pitchFamily="34" charset="0"/>
                <a:cs typeface="Arial" pitchFamily="34" charset="0"/>
              </a:rPr>
              <a:t>, últimas palavras do referido hino. Em meados do século XVII, um músico italiano, </a:t>
            </a:r>
            <a:r>
              <a:rPr lang="pt-BR" sz="3400" b="1" dirty="0" err="1" smtClean="0">
                <a:latin typeface="Arial" pitchFamily="34" charset="0"/>
                <a:cs typeface="Arial" pitchFamily="34" charset="0"/>
              </a:rPr>
              <a:t>Doni</a:t>
            </a:r>
            <a:r>
              <a:rPr lang="pt-BR" sz="3400" b="1" dirty="0" smtClean="0">
                <a:latin typeface="Arial" pitchFamily="34" charset="0"/>
                <a:cs typeface="Arial" pitchFamily="34" charset="0"/>
              </a:rPr>
              <a:t>, substituiu a sílaba ut, incômoda para o solfejo, pela sílaba dó, primeira de seu nome. </a:t>
            </a:r>
          </a:p>
          <a:p>
            <a:r>
              <a:rPr lang="pt-BR" sz="3400" b="1" dirty="0" smtClean="0">
                <a:latin typeface="Arial" pitchFamily="34" charset="0"/>
                <a:cs typeface="Arial" pitchFamily="34" charset="0"/>
              </a:rPr>
              <a:t>Para se aprender uma melodia que excedesse o âmbito de seis notas, mudava-se de um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para outro, através da </a:t>
            </a:r>
            <a:r>
              <a:rPr lang="pt-BR" sz="3400" b="1" dirty="0" err="1" smtClean="0">
                <a:latin typeface="Arial" pitchFamily="34" charset="0"/>
                <a:cs typeface="Arial" pitchFamily="34" charset="0"/>
              </a:rPr>
              <a:t>mutança</a:t>
            </a:r>
            <a:r>
              <a:rPr lang="pt-BR" sz="3400" b="1" dirty="0" smtClean="0">
                <a:latin typeface="Arial" pitchFamily="34" charset="0"/>
                <a:cs typeface="Arial" pitchFamily="34" charset="0"/>
              </a:rPr>
              <a:t>. Por exemplo, começando uma melodia no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de dó, onde a sexta nota é lá e a melodia continua subindo, passa-se para o </a:t>
            </a:r>
            <a:r>
              <a:rPr lang="pt-BR" sz="3400" b="1" dirty="0" err="1" smtClean="0">
                <a:latin typeface="Arial" pitchFamily="34" charset="0"/>
                <a:cs typeface="Arial" pitchFamily="34" charset="0"/>
              </a:rPr>
              <a:t>hexacorde</a:t>
            </a:r>
            <a:r>
              <a:rPr lang="pt-BR" sz="3400" b="1" dirty="0" smtClean="0">
                <a:latin typeface="Arial" pitchFamily="34" charset="0"/>
                <a:cs typeface="Arial" pitchFamily="34" charset="0"/>
              </a:rPr>
              <a:t> de sol, onde esta nota lá será agora representada pelo nome da nota ré, fazendo-se o inverso se a melodia voltar a descer. </a:t>
            </a:r>
          </a:p>
          <a:p>
            <a:endParaRPr lang="pt-BR" sz="34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Mão </a:t>
            </a:r>
            <a:r>
              <a:rPr lang="pt-BR" dirty="0" err="1" smtClean="0"/>
              <a:t>Guidoniana</a:t>
            </a:r>
            <a:endParaRPr lang="pt-BR" dirty="0"/>
          </a:p>
        </p:txBody>
      </p:sp>
      <p:sp>
        <p:nvSpPr>
          <p:cNvPr id="3" name="Espaço Reservado para Conteúdo 2"/>
          <p:cNvSpPr>
            <a:spLocks noGrp="1"/>
          </p:cNvSpPr>
          <p:nvPr>
            <p:ph idx="1"/>
          </p:nvPr>
        </p:nvSpPr>
        <p:spPr/>
        <p:txBody>
          <a:bodyPr/>
          <a:lstStyle/>
          <a:p>
            <a:r>
              <a:rPr lang="pt-BR" sz="1600" dirty="0" smtClean="0">
                <a:latin typeface="Arial" pitchFamily="34" charset="0"/>
                <a:cs typeface="Arial" pitchFamily="34" charset="0"/>
              </a:rPr>
              <a:t>A Mão </a:t>
            </a:r>
            <a:r>
              <a:rPr lang="pt-BR" sz="1600" dirty="0" err="1" smtClean="0">
                <a:latin typeface="Arial" pitchFamily="34" charset="0"/>
                <a:cs typeface="Arial" pitchFamily="34" charset="0"/>
              </a:rPr>
              <a:t>Guidoniana</a:t>
            </a:r>
            <a:r>
              <a:rPr lang="pt-BR" sz="1600" dirty="0" smtClean="0">
                <a:latin typeface="Arial" pitchFamily="34" charset="0"/>
                <a:cs typeface="Arial" pitchFamily="34" charset="0"/>
              </a:rPr>
              <a:t> foi um recurso pedagógico utilizado para cantar os intervalos desse sistema que compreendia vinte notas, representadas por cada uma das articulações da mão esquerda aberta, que eram indicadas pela mão direita.” </a:t>
            </a:r>
          </a:p>
          <a:p>
            <a:endParaRPr lang="pt-BR" dirty="0"/>
          </a:p>
        </p:txBody>
      </p:sp>
      <p:pic>
        <p:nvPicPr>
          <p:cNvPr id="4" name="Imagem 3" descr="mao_guidoniana.JPG"/>
          <p:cNvPicPr>
            <a:picLocks noChangeAspect="1"/>
          </p:cNvPicPr>
          <p:nvPr/>
        </p:nvPicPr>
        <p:blipFill>
          <a:blip r:embed="rId2"/>
          <a:stretch>
            <a:fillRect/>
          </a:stretch>
        </p:blipFill>
        <p:spPr>
          <a:xfrm>
            <a:off x="1214414" y="3000372"/>
            <a:ext cx="6357982" cy="33575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Os </a:t>
            </a:r>
            <a:r>
              <a:rPr lang="pt-BR" dirty="0" smtClean="0"/>
              <a:t>modos eclesiásticos</a:t>
            </a:r>
            <a:endParaRPr lang="pt-BR" dirty="0"/>
          </a:p>
        </p:txBody>
      </p:sp>
      <p:pic>
        <p:nvPicPr>
          <p:cNvPr id="4" name="Espaço Reservado para Conteúdo 3" descr="modos_eclesiasticos.png"/>
          <p:cNvPicPr>
            <a:picLocks noGrp="1" noChangeAspect="1"/>
          </p:cNvPicPr>
          <p:nvPr>
            <p:ph idx="1"/>
          </p:nvPr>
        </p:nvPicPr>
        <p:blipFill>
          <a:blip r:embed="rId2"/>
          <a:stretch>
            <a:fillRect/>
          </a:stretch>
        </p:blipFill>
        <p:spPr>
          <a:xfrm>
            <a:off x="714348" y="2571744"/>
            <a:ext cx="8001056" cy="3983033"/>
          </a:xfrm>
        </p:spPr>
      </p:pic>
      <p:sp>
        <p:nvSpPr>
          <p:cNvPr id="5" name="Retângulo 4"/>
          <p:cNvSpPr/>
          <p:nvPr/>
        </p:nvSpPr>
        <p:spPr>
          <a:xfrm>
            <a:off x="714348" y="1571612"/>
            <a:ext cx="7929618" cy="923330"/>
          </a:xfrm>
          <a:prstGeom prst="rect">
            <a:avLst/>
          </a:prstGeom>
        </p:spPr>
        <p:txBody>
          <a:bodyPr wrap="square">
            <a:spAutoFit/>
          </a:bodyPr>
          <a:lstStyle/>
          <a:p>
            <a:r>
              <a:rPr lang="pt-BR" dirty="0" smtClean="0"/>
              <a:t>Os modos ímpares eram designados autênticos (originais) e os pares por plagais (colaterais). Os modos autênticos oram atribuídos a Santo Ambrósio. As duas principais notas de cada modo eram denominadas: final (ou tônica) e dominante. </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BIBLIOGRAFIA</a:t>
            </a:r>
            <a:endParaRPr lang="pt-BR" dirty="0"/>
          </a:p>
        </p:txBody>
      </p:sp>
      <p:sp>
        <p:nvSpPr>
          <p:cNvPr id="3" name="Espaço Reservado para Conteúdo 2"/>
          <p:cNvSpPr>
            <a:spLocks noGrp="1"/>
          </p:cNvSpPr>
          <p:nvPr>
            <p:ph idx="1"/>
          </p:nvPr>
        </p:nvSpPr>
        <p:spPr/>
        <p:txBody>
          <a:bodyPr>
            <a:normAutofit fontScale="47500" lnSpcReduction="20000"/>
          </a:bodyPr>
          <a:lstStyle/>
          <a:p>
            <a:r>
              <a:rPr lang="pt-BR" b="1" dirty="0" smtClean="0"/>
              <a:t>CAVINI, </a:t>
            </a:r>
            <a:r>
              <a:rPr lang="pt-BR" b="1" dirty="0" err="1" smtClean="0"/>
              <a:t>Maristella</a:t>
            </a:r>
            <a:r>
              <a:rPr lang="pt-BR" b="1" dirty="0" smtClean="0"/>
              <a:t> Pinheiro, História da Música Ocidental: uma breve trajetória desde a Pré-História até o século XVII, São Carlos, </a:t>
            </a:r>
            <a:r>
              <a:rPr lang="pt-BR" b="1" dirty="0" err="1" smtClean="0"/>
              <a:t>EdUFSCar</a:t>
            </a:r>
            <a:r>
              <a:rPr lang="pt-BR" b="1" dirty="0" smtClean="0"/>
              <a:t>: 2011. </a:t>
            </a:r>
          </a:p>
          <a:p>
            <a:r>
              <a:rPr lang="pt-BR" b="1" dirty="0" smtClean="0"/>
              <a:t>GROUT, Donald e PALISCA, Claude; </a:t>
            </a:r>
            <a:r>
              <a:rPr lang="pt-BR" b="1" i="1" dirty="0" smtClean="0"/>
              <a:t>História da </a:t>
            </a:r>
            <a:r>
              <a:rPr lang="pt-BR" b="1" i="1" dirty="0" err="1" smtClean="0"/>
              <a:t>MúsicaOcidental</a:t>
            </a:r>
            <a:r>
              <a:rPr lang="pt-BR" b="1" dirty="0" smtClean="0"/>
              <a:t>, traduzido por Ana Maria Faria, Lisboa: </a:t>
            </a:r>
            <a:r>
              <a:rPr lang="pt-BR" b="1" dirty="0" err="1" smtClean="0"/>
              <a:t>Gradiva</a:t>
            </a:r>
            <a:r>
              <a:rPr lang="pt-BR" b="1" dirty="0" smtClean="0"/>
              <a:t>, 1997. </a:t>
            </a:r>
          </a:p>
          <a:p>
            <a:r>
              <a:rPr lang="pt-BR" b="1" dirty="0" smtClean="0"/>
              <a:t>Sítios: </a:t>
            </a:r>
          </a:p>
          <a:p>
            <a:r>
              <a:rPr lang="pt-BR" b="1" dirty="0" smtClean="0">
                <a:hlinkClick r:id="rId2"/>
              </a:rPr>
              <a:t>http://www.pliniocorreadeoliveira.info/Sao_Gregorio_Magno.htm</a:t>
            </a:r>
            <a:r>
              <a:rPr lang="pt-BR" b="1" dirty="0" smtClean="0"/>
              <a:t>- consultado em 09/01/2012. </a:t>
            </a:r>
          </a:p>
          <a:p>
            <a:r>
              <a:rPr lang="pt-BR" b="1" dirty="0" smtClean="0">
                <a:hlinkClick r:id="rId3"/>
              </a:rPr>
              <a:t>http://paideiamusical.blogspot.com/2008/09/histria-da-msica-ocidental-captulo-1_06.html</a:t>
            </a:r>
            <a:r>
              <a:rPr lang="pt-BR" b="1" dirty="0" smtClean="0"/>
              <a:t>, acesso em 11/12/2011 </a:t>
            </a:r>
          </a:p>
          <a:p>
            <a:r>
              <a:rPr lang="pt-BR" b="1" dirty="0" smtClean="0">
                <a:hlinkClick r:id="rId4"/>
              </a:rPr>
              <a:t>http://musicaeducacaomusical.blogspot.com/2011_05_01_archive.html - consultado em 03/02/2012</a:t>
            </a:r>
            <a:r>
              <a:rPr lang="pt-BR" b="1" dirty="0" smtClean="0"/>
              <a:t>. </a:t>
            </a:r>
          </a:p>
          <a:p>
            <a:r>
              <a:rPr lang="pt-BR" b="1" dirty="0" smtClean="0">
                <a:hlinkClick r:id="rId5"/>
              </a:rPr>
              <a:t>http://artetropia.blogspot.com/2010/04/musica-medieval-e-criacao-das-notas.html acesso em 03/02/2012</a:t>
            </a:r>
            <a:r>
              <a:rPr lang="pt-BR" b="1" dirty="0" smtClean="0"/>
              <a:t> </a:t>
            </a:r>
          </a:p>
          <a:p>
            <a:r>
              <a:rPr lang="pt-BR" b="1" dirty="0" smtClean="0">
                <a:hlinkClick r:id="rId6"/>
              </a:rPr>
              <a:t>http://pepsic.bvsalud.org/scielo.</a:t>
            </a:r>
            <a:r>
              <a:rPr lang="pt-BR" b="1" dirty="0" err="1" smtClean="0">
                <a:hlinkClick r:id="rId6"/>
              </a:rPr>
              <a:t>php</a:t>
            </a:r>
            <a:r>
              <a:rPr lang="pt-BR" b="1" dirty="0" smtClean="0">
                <a:hlinkClick r:id="rId6"/>
              </a:rPr>
              <a:t>?</a:t>
            </a:r>
            <a:r>
              <a:rPr lang="pt-BR" b="1" dirty="0" err="1" smtClean="0">
                <a:hlinkClick r:id="rId6"/>
              </a:rPr>
              <a:t>pid</a:t>
            </a:r>
            <a:r>
              <a:rPr lang="pt-BR" b="1" dirty="0" smtClean="0">
                <a:hlinkClick r:id="rId6"/>
              </a:rPr>
              <a:t>=S0101-31062009000100010&amp;script=</a:t>
            </a:r>
            <a:r>
              <a:rPr lang="pt-BR" b="1" dirty="0" err="1" smtClean="0">
                <a:hlinkClick r:id="rId6"/>
              </a:rPr>
              <a:t>sci_arttext</a:t>
            </a:r>
            <a:r>
              <a:rPr lang="pt-BR" b="1" dirty="0" smtClean="0"/>
              <a:t> consultado em 03/-2/2012. </a:t>
            </a:r>
          </a:p>
          <a:p>
            <a:r>
              <a:rPr lang="pt-BR" b="1" dirty="0" smtClean="0">
                <a:hlinkClick r:id="rId7"/>
              </a:rPr>
              <a:t>http://cirovisconti.wordpress.com/2010/06/26/modos-eclesiasticos/</a:t>
            </a:r>
            <a:r>
              <a:rPr lang="pt-BR" b="1" dirty="0" smtClean="0"/>
              <a:t> consultado em 03/02/2012. </a:t>
            </a:r>
          </a:p>
          <a:p>
            <a:r>
              <a:rPr lang="pt-BR" b="1" dirty="0" smtClean="0">
                <a:hlinkClick r:id="rId8"/>
              </a:rPr>
              <a:t>http://www.clem.ufba.br/bordini/cons/modos/modos.htm consultado em 05/02/2012</a:t>
            </a:r>
            <a:r>
              <a:rPr lang="pt-BR" b="1" dirty="0" smtClean="0"/>
              <a:t> </a:t>
            </a:r>
          </a:p>
          <a:p>
            <a:r>
              <a:rPr lang="pt-BR" b="1" dirty="0" smtClean="0">
                <a:hlinkClick r:id="rId9"/>
              </a:rPr>
              <a:t>http://pt.scribd.com/doc/6740313/Canto-Gregoriano consultado em 02/02/2012</a:t>
            </a:r>
            <a:r>
              <a:rPr lang="pt-BR" b="1" dirty="0" smtClean="0"/>
              <a:t> </a:t>
            </a:r>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HISTORIA DA MÚSICA</a:t>
            </a:r>
            <a:endParaRPr lang="pt-BR" dirty="0"/>
          </a:p>
        </p:txBody>
      </p:sp>
      <p:sp>
        <p:nvSpPr>
          <p:cNvPr id="3" name="Subtítulo 2"/>
          <p:cNvSpPr>
            <a:spLocks noGrp="1"/>
          </p:cNvSpPr>
          <p:nvPr>
            <p:ph type="subTitle" idx="1"/>
          </p:nvPr>
        </p:nvSpPr>
        <p:spPr/>
        <p:txBody>
          <a:bodyPr>
            <a:normAutofit/>
          </a:bodyPr>
          <a:lstStyle/>
          <a:p>
            <a:r>
              <a:rPr lang="pt-BR" sz="4800" dirty="0" smtClean="0">
                <a:latin typeface="Arial" pitchFamily="34" charset="0"/>
                <a:cs typeface="Arial" pitchFamily="34" charset="0"/>
              </a:rPr>
              <a:t>AULA </a:t>
            </a:r>
            <a:r>
              <a:rPr lang="pt-BR" sz="4800" dirty="0" smtClean="0">
                <a:latin typeface="Arial" pitchFamily="34" charset="0"/>
                <a:cs typeface="Arial" pitchFamily="34" charset="0"/>
              </a:rPr>
              <a:t>7</a:t>
            </a:r>
            <a:endParaRPr lang="pt-BR" sz="4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t>
            </a:r>
            <a:r>
              <a:rPr lang="pt-BR" sz="4800" dirty="0" smtClean="0">
                <a:latin typeface="Arial" pitchFamily="34" charset="0"/>
                <a:cs typeface="Arial" pitchFamily="34" charset="0"/>
              </a:rPr>
              <a:t>anto gregoriano</a:t>
            </a:r>
            <a:endParaRPr lang="pt-BR" dirty="0"/>
          </a:p>
        </p:txBody>
      </p:sp>
      <p:sp>
        <p:nvSpPr>
          <p:cNvPr id="3" name="Espaço Reservado para Conteúdo 2"/>
          <p:cNvSpPr>
            <a:spLocks noGrp="1"/>
          </p:cNvSpPr>
          <p:nvPr>
            <p:ph idx="1"/>
          </p:nvPr>
        </p:nvSpPr>
        <p:spPr/>
        <p:txBody>
          <a:bodyPr>
            <a:normAutofit/>
          </a:bodyPr>
          <a:lstStyle/>
          <a:p>
            <a:r>
              <a:rPr lang="pt-BR" sz="1600" b="1" dirty="0" smtClean="0">
                <a:latin typeface="Arial" pitchFamily="34" charset="0"/>
                <a:cs typeface="Arial" pitchFamily="34" charset="0"/>
              </a:rPr>
              <a:t>Em meados do século VI, São Gregório Magno reforma a liturgia romana. Essa “reforma gregoriana” simplificou as melodias da liturgia romana com a pretensão de afirmar as características desse canto romano sobre as diferentes liturgias Orientais e Ocidentais. Entretanto o papado só consegue atingir esse objetivo no reinado de Carlos Magno (século VIII 768-814) e nessa época o canto romano, conhecido também como cantochão se vincula a figura do papa Gregório Magno, sendo designado “canto gregoriano”.</a:t>
            </a:r>
          </a:p>
          <a:p>
            <a:endParaRPr lang="pt-BR" sz="1600" b="1" dirty="0" smtClean="0">
              <a:latin typeface="Arial" pitchFamily="34" charset="0"/>
              <a:cs typeface="Arial" pitchFamily="34" charset="0"/>
            </a:endParaRPr>
          </a:p>
          <a:p>
            <a:endParaRPr lang="pt-BR" sz="1600" b="1" dirty="0" smtClean="0">
              <a:latin typeface="Arial" pitchFamily="34" charset="0"/>
              <a:cs typeface="Arial" pitchFamily="34" charset="0"/>
            </a:endParaRPr>
          </a:p>
          <a:p>
            <a:endParaRPr lang="pt-BR" sz="1600" b="1" dirty="0" smtClean="0">
              <a:latin typeface="Arial" pitchFamily="34" charset="0"/>
              <a:cs typeface="Arial" pitchFamily="34" charset="0"/>
            </a:endParaRPr>
          </a:p>
          <a:p>
            <a:r>
              <a:rPr lang="pt-BR" sz="1600" b="1" dirty="0" smtClean="0">
                <a:latin typeface="Arial" pitchFamily="34" charset="0"/>
                <a:cs typeface="Arial" pitchFamily="34" charset="0"/>
              </a:rPr>
              <a:t>Quando as perseguições aos cristãos terminaram, o cristianismo passou a ser a religião oficial do Ocidente e numerosas basílicas foram construídas.</a:t>
            </a:r>
            <a:endParaRPr lang="pt-BR" sz="1600" b="1" dirty="0">
              <a:latin typeface="Arial" pitchFamily="34" charset="0"/>
              <a:cs typeface="Arial" pitchFamily="34" charset="0"/>
            </a:endParaRPr>
          </a:p>
        </p:txBody>
      </p:sp>
      <p:pic>
        <p:nvPicPr>
          <p:cNvPr id="4" name="canto gregoriano">
            <a:hlinkClick r:id="" action="ppaction://media"/>
          </p:cNvPr>
          <p:cNvPicPr>
            <a:picLocks noRot="1" noChangeAspect="1"/>
          </p:cNvPicPr>
          <p:nvPr>
            <a:wavAudioFile r:embed="rId1" name="canto gregoriano"/>
          </p:nvPr>
        </p:nvPicPr>
        <p:blipFill>
          <a:blip r:embed="rId3"/>
          <a:stretch>
            <a:fillRect/>
          </a:stretch>
        </p:blipFill>
        <p:spPr>
          <a:xfrm>
            <a:off x="4714876" y="557214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63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Cantochão </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Cantochão ou canto plano é a designação do canto monofônico entoado em uníssono sem acompanhamento instrumental entoado nas liturgias cristãs do Ocidente.</a:t>
            </a:r>
          </a:p>
          <a:p>
            <a:r>
              <a:rPr lang="pt-BR" dirty="0" smtClean="0"/>
              <a:t>Os povos do norte e ocidente da Europa se converteram ao cristianismo e às doutrinas e ritos da igreja romana entre os séculos V e IX. </a:t>
            </a:r>
          </a:p>
          <a:p>
            <a:r>
              <a:rPr lang="pt-BR" dirty="0" smtClean="0"/>
              <a:t>Segundo </a:t>
            </a:r>
            <a:r>
              <a:rPr lang="pt-BR" dirty="0" err="1" smtClean="0"/>
              <a:t>Grout</a:t>
            </a:r>
            <a:r>
              <a:rPr lang="pt-BR" dirty="0" smtClean="0"/>
              <a:t> e </a:t>
            </a:r>
            <a:r>
              <a:rPr lang="pt-BR" dirty="0" err="1" smtClean="0"/>
              <a:t>Pailisca</a:t>
            </a:r>
            <a:r>
              <a:rPr lang="pt-BR" dirty="0" smtClean="0"/>
              <a:t> (1997) O repertório do cantochão e a liturgia a que esse repertório pertencia desenvolveram-se ao longo dos séculos e continuaram a evoluir e modificar-se, embora certos rituais da Igreja tenham se mantido bastante estáveis. </a:t>
            </a:r>
          </a:p>
          <a:p>
            <a:r>
              <a:rPr lang="pt-BR" dirty="0" smtClean="0"/>
              <a:t>Segue abaixo algumas considerações extraídas do texto “Canto Gregoriano” disponível no sítio: </a:t>
            </a:r>
            <a:r>
              <a:rPr lang="pt-BR" dirty="0" smtClean="0">
                <a:hlinkClick r:id="rId2"/>
              </a:rPr>
              <a:t>http://pt.scribd.com/doc/6740313/Canto-Gregoriano consultado em </a:t>
            </a:r>
            <a:r>
              <a:rPr lang="pt-BR" dirty="0" smtClean="0">
                <a:hlinkClick r:id="rId2"/>
              </a:rPr>
              <a:t>02/02/2012</a:t>
            </a:r>
            <a:endParaRPr lang="pt-BR" dirty="0" smtClean="0"/>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latin typeface="Arial" pitchFamily="34" charset="0"/>
                <a:cs typeface="Arial" pitchFamily="34" charset="0"/>
              </a:rPr>
              <a:t>Formas de Classificação do Cantochão </a:t>
            </a:r>
            <a:endParaRPr lang="pt-BR" sz="3200"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fontScale="55000" lnSpcReduction="20000"/>
          </a:bodyPr>
          <a:lstStyle/>
          <a:p>
            <a:r>
              <a:rPr lang="pt-BR" u="sng" dirty="0" smtClean="0"/>
              <a:t>Por texto: </a:t>
            </a:r>
            <a:endParaRPr lang="pt-BR" dirty="0" smtClean="0"/>
          </a:p>
          <a:p>
            <a:r>
              <a:rPr lang="pt-BR" dirty="0" smtClean="0"/>
              <a:t>As peças de cantochão se dividem em textos bíblicos e não bíblicos, ambas subdivididas em prosa e</a:t>
            </a:r>
          </a:p>
          <a:p>
            <a:r>
              <a:rPr lang="pt-BR" dirty="0" smtClean="0"/>
              <a:t>texto poético. </a:t>
            </a:r>
          </a:p>
          <a:p>
            <a:r>
              <a:rPr lang="pt-BR" dirty="0" smtClean="0"/>
              <a:t>Exemplo de texto bíblico em prosa: Ofício e Epístola. </a:t>
            </a:r>
          </a:p>
          <a:p>
            <a:r>
              <a:rPr lang="pt-BR" dirty="0" smtClean="0"/>
              <a:t>Exemplo de texto bíblico em texto poético: Salmos e </a:t>
            </a:r>
            <a:r>
              <a:rPr lang="pt-BR" dirty="0" err="1" smtClean="0"/>
              <a:t>Canticos</a:t>
            </a:r>
            <a:r>
              <a:rPr lang="pt-BR" dirty="0" smtClean="0"/>
              <a:t>. </a:t>
            </a:r>
          </a:p>
          <a:p>
            <a:r>
              <a:rPr lang="pt-BR" dirty="0" smtClean="0"/>
              <a:t>Exemplo de texto não bíblico em prosa: Te </a:t>
            </a:r>
            <a:r>
              <a:rPr lang="pt-BR" dirty="0" err="1" smtClean="0"/>
              <a:t>Deum</a:t>
            </a:r>
            <a:r>
              <a:rPr lang="pt-BR" dirty="0" smtClean="0"/>
              <a:t> e Antífonas. </a:t>
            </a:r>
          </a:p>
          <a:p>
            <a:r>
              <a:rPr lang="pt-BR" dirty="0" smtClean="0"/>
              <a:t>Exemplo de texto não bíblico em texto poético: Hinos e Seqüências. </a:t>
            </a:r>
          </a:p>
          <a:p>
            <a:r>
              <a:rPr lang="pt-BR" u="sng" dirty="0" smtClean="0"/>
              <a:t>Por forma de cantos: </a:t>
            </a:r>
            <a:endParaRPr lang="pt-BR" dirty="0" smtClean="0"/>
          </a:p>
          <a:p>
            <a:r>
              <a:rPr lang="pt-BR" dirty="0" err="1" smtClean="0"/>
              <a:t>Antifonal</a:t>
            </a:r>
            <a:r>
              <a:rPr lang="pt-BR" dirty="0" smtClean="0"/>
              <a:t>: Coros se alteram; </a:t>
            </a:r>
          </a:p>
          <a:p>
            <a:r>
              <a:rPr lang="pt-BR" dirty="0" err="1" smtClean="0"/>
              <a:t>Responsorial</a:t>
            </a:r>
            <a:r>
              <a:rPr lang="pt-BR" dirty="0" smtClean="0"/>
              <a:t>: Solista e coro se alteram; </a:t>
            </a:r>
          </a:p>
          <a:p>
            <a:r>
              <a:rPr lang="pt-BR" dirty="0" err="1" smtClean="0"/>
              <a:t>Directo</a:t>
            </a:r>
            <a:r>
              <a:rPr lang="pt-BR" dirty="0" smtClean="0"/>
              <a:t>: Ninguém altera; </a:t>
            </a:r>
          </a:p>
          <a:p>
            <a:r>
              <a:rPr lang="pt-BR" u="sng" dirty="0" smtClean="0"/>
              <a:t>Por notas e sílabas: </a:t>
            </a:r>
            <a:endParaRPr lang="pt-BR" dirty="0" smtClean="0"/>
          </a:p>
          <a:p>
            <a:r>
              <a:rPr lang="pt-BR" dirty="0" smtClean="0"/>
              <a:t>Silábicos: Uma nota em cada sílaba; </a:t>
            </a:r>
          </a:p>
          <a:p>
            <a:r>
              <a:rPr lang="pt-BR" dirty="0" err="1" smtClean="0"/>
              <a:t>Neumáticos</a:t>
            </a:r>
            <a:r>
              <a:rPr lang="pt-BR" dirty="0" smtClean="0"/>
              <a:t>: Algumas notas na mesma sílaba; </a:t>
            </a:r>
          </a:p>
          <a:p>
            <a:r>
              <a:rPr lang="pt-BR" dirty="0" err="1" smtClean="0"/>
              <a:t>Melismáticos</a:t>
            </a:r>
            <a:r>
              <a:rPr lang="pt-BR" dirty="0" smtClean="0"/>
              <a:t>: Muitas notas na mesma sílaba; </a:t>
            </a:r>
          </a:p>
          <a:p>
            <a:r>
              <a:rPr lang="pt-BR" u="sng" dirty="0" smtClean="0"/>
              <a:t>Por tipo: </a:t>
            </a:r>
            <a:endParaRPr lang="pt-BR" dirty="0" smtClean="0"/>
          </a:p>
          <a:p>
            <a:r>
              <a:rPr lang="pt-BR" dirty="0" smtClean="0"/>
              <a:t>Formas exemplificadas nos tons de </a:t>
            </a:r>
            <a:r>
              <a:rPr lang="pt-BR" dirty="0" err="1" smtClean="0"/>
              <a:t>salmodia</a:t>
            </a:r>
            <a:r>
              <a:rPr lang="pt-BR" dirty="0" smtClean="0"/>
              <a:t> (duas frases equilibradas); </a:t>
            </a:r>
          </a:p>
          <a:p>
            <a:r>
              <a:rPr lang="pt-BR" dirty="0" smtClean="0"/>
              <a:t>Forma estrófica (hinos): Mesma melodia para vários textos; </a:t>
            </a:r>
          </a:p>
          <a:p>
            <a:r>
              <a:rPr lang="pt-BR" dirty="0" smtClean="0"/>
              <a:t>Forma livre (engloba todos os tipos).</a:t>
            </a:r>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Historia do Cantochão</a:t>
            </a:r>
            <a:endParaRPr lang="pt-BR" dirty="0"/>
          </a:p>
        </p:txBody>
      </p:sp>
      <p:sp>
        <p:nvSpPr>
          <p:cNvPr id="3" name="Espaço Reservado para Conteúdo 2"/>
          <p:cNvSpPr>
            <a:spLocks noGrp="1"/>
          </p:cNvSpPr>
          <p:nvPr>
            <p:ph idx="1"/>
          </p:nvPr>
        </p:nvSpPr>
        <p:spPr/>
        <p:txBody>
          <a:bodyPr>
            <a:normAutofit fontScale="62500" lnSpcReduction="20000"/>
          </a:bodyPr>
          <a:lstStyle/>
          <a:p>
            <a:r>
              <a:rPr lang="pt-BR" dirty="0" smtClean="0"/>
              <a:t>A partir das informações citadas acima, é possível perceber a maneira como o cantochão foi sendo organizado pela igreja cristã. </a:t>
            </a:r>
          </a:p>
          <a:p>
            <a:r>
              <a:rPr lang="pt-BR" dirty="0" smtClean="0"/>
              <a:t>Inicialmente os cantos eram transmitidos oralmente, o que favorecia as inúmeras interpretações e modificações melódicas.</a:t>
            </a:r>
          </a:p>
          <a:p>
            <a:r>
              <a:rPr lang="pt-BR" dirty="0" smtClean="0"/>
              <a:t>Entre os séculos IV e V tentou-se representar os sons por letras, porém esse sistema era muito abstrato para gerar uma escrita musical que pudesse ser entendida por todos.</a:t>
            </a:r>
          </a:p>
          <a:p>
            <a:r>
              <a:rPr lang="pt-BR" dirty="0" smtClean="0"/>
              <a:t>O sistema de notação sofreu muitas alterações significativas no curso dos séculos. A princípio, era meramente uma combinação de linhas e de curvas escritas sobre o texto.</a:t>
            </a:r>
          </a:p>
          <a:p>
            <a:r>
              <a:rPr lang="pt-BR" dirty="0" smtClean="0"/>
              <a:t>No tempo de Gregório Magno, alguns símbolos gráficos eram empregados sobre os textos litúrgicos a fim de conservar e transmitir as melodias aos cantores.</a:t>
            </a:r>
          </a:p>
          <a:p>
            <a:r>
              <a:rPr lang="pt-BR" dirty="0" smtClean="0"/>
              <a:t>Segundo </a:t>
            </a:r>
            <a:r>
              <a:rPr lang="pt-BR" dirty="0" err="1" smtClean="0"/>
              <a:t>Cavini</a:t>
            </a:r>
            <a:r>
              <a:rPr lang="pt-BR" dirty="0" smtClean="0"/>
              <a:t> (2011), o sistema de notação se desenvolveu juntamente com o conceito da obra. No momento em que a preocupação maior era a unificação da liturgia, surgiu a idéia de colocar acima dos textos litúrgicos sinais que sugeriam os movimentos da melodia. Esses sinais são conhecidos como </a:t>
            </a:r>
            <a:r>
              <a:rPr lang="pt-BR" dirty="0" err="1" smtClean="0"/>
              <a:t>neumas</a:t>
            </a:r>
            <a:r>
              <a:rPr lang="pt-BR" dirty="0" smtClean="0"/>
              <a:t>.</a:t>
            </a:r>
          </a:p>
          <a:p>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Neumas</a:t>
            </a:r>
            <a:endParaRPr lang="pt-BR" dirty="0"/>
          </a:p>
        </p:txBody>
      </p:sp>
      <p:pic>
        <p:nvPicPr>
          <p:cNvPr id="4" name="Espaço Reservado para Conteúdo 3" descr="neumas.jpg"/>
          <p:cNvPicPr>
            <a:picLocks noGrp="1" noChangeAspect="1"/>
          </p:cNvPicPr>
          <p:nvPr>
            <p:ph idx="1"/>
          </p:nvPr>
        </p:nvPicPr>
        <p:blipFill>
          <a:blip r:embed="rId2"/>
          <a:stretch>
            <a:fillRect/>
          </a:stretch>
        </p:blipFill>
        <p:spPr>
          <a:xfrm>
            <a:off x="357158" y="3857628"/>
            <a:ext cx="8429684" cy="2552700"/>
          </a:xfrm>
        </p:spPr>
      </p:pic>
      <p:sp>
        <p:nvSpPr>
          <p:cNvPr id="5" name="Retângulo 4"/>
          <p:cNvSpPr/>
          <p:nvPr/>
        </p:nvSpPr>
        <p:spPr>
          <a:xfrm>
            <a:off x="428596" y="1785926"/>
            <a:ext cx="8358246" cy="1754326"/>
          </a:xfrm>
          <a:prstGeom prst="rect">
            <a:avLst/>
          </a:prstGeom>
        </p:spPr>
        <p:txBody>
          <a:bodyPr wrap="square">
            <a:spAutoFit/>
          </a:bodyPr>
          <a:lstStyle/>
          <a:p>
            <a:r>
              <a:rPr lang="pt-BR" dirty="0" smtClean="0"/>
              <a:t>Os primeiros </a:t>
            </a:r>
            <a:r>
              <a:rPr lang="pt-BR" dirty="0" err="1" smtClean="0"/>
              <a:t>neumas</a:t>
            </a:r>
            <a:r>
              <a:rPr lang="pt-BR" dirty="0" smtClean="0"/>
              <a:t> identificáveis são datados da segunda metade do século IX, mas possivelmente eram utilizados desde o final do século VIII. Esses </a:t>
            </a:r>
            <a:r>
              <a:rPr lang="pt-BR" dirty="0" err="1" smtClean="0"/>
              <a:t>neumas</a:t>
            </a:r>
            <a:r>
              <a:rPr lang="pt-BR" dirty="0" smtClean="0"/>
              <a:t> eram derivados dos sinais de acentuação da linguagem.</a:t>
            </a:r>
          </a:p>
          <a:p>
            <a:r>
              <a:rPr lang="pt-BR" dirty="0" smtClean="0"/>
              <a:t>Os </a:t>
            </a:r>
            <a:r>
              <a:rPr lang="pt-BR" dirty="0" err="1" smtClean="0"/>
              <a:t>neumas</a:t>
            </a:r>
            <a:r>
              <a:rPr lang="pt-BR" dirty="0" smtClean="0"/>
              <a:t> eram divididos em dois grupos:</a:t>
            </a:r>
          </a:p>
          <a:p>
            <a:r>
              <a:rPr lang="pt-BR" dirty="0" err="1" smtClean="0"/>
              <a:t>Neumas</a:t>
            </a:r>
            <a:r>
              <a:rPr lang="pt-BR" dirty="0" smtClean="0"/>
              <a:t> de acento para os cantos </a:t>
            </a:r>
          </a:p>
          <a:p>
            <a:r>
              <a:rPr lang="pt-BR" dirty="0" err="1" smtClean="0"/>
              <a:t>Neumas</a:t>
            </a:r>
            <a:r>
              <a:rPr lang="pt-BR" dirty="0" smtClean="0"/>
              <a:t> de apóstrofo para nasalação e ornamentação melódica.</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Neumas</a:t>
            </a:r>
            <a:endParaRPr lang="pt-BR" dirty="0"/>
          </a:p>
        </p:txBody>
      </p:sp>
      <p:pic>
        <p:nvPicPr>
          <p:cNvPr id="4" name="Espaço Reservado para Conteúdo 3" descr="neumas_1_.jpg"/>
          <p:cNvPicPr>
            <a:picLocks noGrp="1" noChangeAspect="1"/>
          </p:cNvPicPr>
          <p:nvPr>
            <p:ph idx="1"/>
          </p:nvPr>
        </p:nvPicPr>
        <p:blipFill>
          <a:blip r:embed="rId2"/>
          <a:stretch>
            <a:fillRect/>
          </a:stretch>
        </p:blipFill>
        <p:spPr>
          <a:xfrm>
            <a:off x="5072066" y="1785926"/>
            <a:ext cx="3714776" cy="4614874"/>
          </a:xfrm>
        </p:spPr>
      </p:pic>
      <p:sp>
        <p:nvSpPr>
          <p:cNvPr id="5" name="Retângulo 4"/>
          <p:cNvSpPr/>
          <p:nvPr/>
        </p:nvSpPr>
        <p:spPr>
          <a:xfrm>
            <a:off x="285720" y="1500174"/>
            <a:ext cx="4572000" cy="4801314"/>
          </a:xfrm>
          <a:prstGeom prst="rect">
            <a:avLst/>
          </a:prstGeom>
        </p:spPr>
        <p:txBody>
          <a:bodyPr>
            <a:spAutoFit/>
          </a:bodyPr>
          <a:lstStyle/>
          <a:p>
            <a:r>
              <a:rPr lang="pt-BR" dirty="0" smtClean="0"/>
              <a:t>Ainda sim, apenas uma linha referenciando a nota fá não dava a precisão necessária das melodias dos cantos </a:t>
            </a:r>
            <a:r>
              <a:rPr lang="pt-BR" dirty="0" err="1" smtClean="0"/>
              <a:t>lioturgícos</a:t>
            </a:r>
            <a:r>
              <a:rPr lang="pt-BR" dirty="0" smtClean="0"/>
              <a:t>, então uma linha amarela representando a nota do foi adicionada acima da linha vermelha para o </a:t>
            </a:r>
            <a:r>
              <a:rPr lang="pt-BR" dirty="0" err="1" smtClean="0"/>
              <a:t>fa</a:t>
            </a:r>
            <a:r>
              <a:rPr lang="pt-BR" dirty="0" smtClean="0"/>
              <a:t> proporcionando uma maior exatidão. Por fim duas linhas pretas foram acrescentadas, produzindo portanto uma pauta completa de quatro linhas (tetragrama) a qual era suficiente para a notação de uma enormidade de melodias. </a:t>
            </a:r>
          </a:p>
          <a:p>
            <a:r>
              <a:rPr lang="pt-BR" dirty="0" smtClean="0"/>
              <a:t>Os </a:t>
            </a:r>
            <a:r>
              <a:rPr lang="pt-BR" dirty="0" err="1" smtClean="0"/>
              <a:t>neumas</a:t>
            </a:r>
            <a:r>
              <a:rPr lang="pt-BR" dirty="0" smtClean="0"/>
              <a:t> também se modificaram e como eram escritos através do uso do bico de pena, passaram a ter formas quadradas ou em losangos:</a:t>
            </a:r>
          </a:p>
          <a:p>
            <a:r>
              <a:rPr lang="pt-BR" dirty="0" smtClean="0"/>
              <a:t/>
            </a:r>
            <a:br>
              <a:rPr lang="pt-BR" dirty="0" smtClean="0"/>
            </a:b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Neumas</a:t>
            </a:r>
            <a:endParaRPr lang="pt-BR" dirty="0"/>
          </a:p>
        </p:txBody>
      </p:sp>
      <p:pic>
        <p:nvPicPr>
          <p:cNvPr id="4" name="Espaço Reservado para Conteúdo 3" descr="Neumas_notacion_cuadrada.jpg"/>
          <p:cNvPicPr>
            <a:picLocks noGrp="1" noChangeAspect="1"/>
          </p:cNvPicPr>
          <p:nvPr>
            <p:ph idx="1"/>
          </p:nvPr>
        </p:nvPicPr>
        <p:blipFill>
          <a:blip r:embed="rId2"/>
          <a:stretch>
            <a:fillRect/>
          </a:stretch>
        </p:blipFill>
        <p:spPr>
          <a:xfrm>
            <a:off x="357158" y="1774825"/>
            <a:ext cx="8286808" cy="462597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565</TotalTime>
  <Words>1752</Words>
  <Application>Microsoft Office PowerPoint</Application>
  <PresentationFormat>Apresentação na tela (4:3)</PresentationFormat>
  <Paragraphs>80</Paragraphs>
  <Slides>15</Slides>
  <Notes>0</Notes>
  <HiddenSlides>0</HiddenSlides>
  <MMClips>2</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Módulo</vt:lpstr>
      <vt:lpstr>Slide 1</vt:lpstr>
      <vt:lpstr>HISTORIA DA MÚSICA</vt:lpstr>
      <vt:lpstr>           Canto gregoriano</vt:lpstr>
      <vt:lpstr>                     Cantochão </vt:lpstr>
      <vt:lpstr>Formas de Classificação do Cantochão </vt:lpstr>
      <vt:lpstr>         Historia do Cantochão</vt:lpstr>
      <vt:lpstr>                         Neumas</vt:lpstr>
      <vt:lpstr>                          Neumas</vt:lpstr>
      <vt:lpstr>                         Neumas</vt:lpstr>
      <vt:lpstr>              Hucbald (840-930)</vt:lpstr>
      <vt:lpstr>            Hermann - século XI</vt:lpstr>
      <vt:lpstr>        Guido d’Arezzo (995-1050)</vt:lpstr>
      <vt:lpstr>                Mão Guidoniana</vt:lpstr>
      <vt:lpstr>            Os modos eclesiásticos</vt:lpstr>
      <vt:lpstr>                 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Elizeu</dc:creator>
  <cp:lastModifiedBy>Elizeu</cp:lastModifiedBy>
  <cp:revision>59</cp:revision>
  <dcterms:created xsi:type="dcterms:W3CDTF">2012-08-10T14:12:34Z</dcterms:created>
  <dcterms:modified xsi:type="dcterms:W3CDTF">2012-09-09T23:49:46Z</dcterms:modified>
</cp:coreProperties>
</file>